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42.jpg" ContentType="image/pn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49"/>
  </p:notesMasterIdLst>
  <p:sldIdLst>
    <p:sldId id="257" r:id="rId6"/>
    <p:sldId id="289" r:id="rId7"/>
    <p:sldId id="262" r:id="rId8"/>
    <p:sldId id="287" r:id="rId9"/>
    <p:sldId id="264" r:id="rId10"/>
    <p:sldId id="263" r:id="rId11"/>
    <p:sldId id="265" r:id="rId12"/>
    <p:sldId id="267" r:id="rId13"/>
    <p:sldId id="268" r:id="rId14"/>
    <p:sldId id="270" r:id="rId15"/>
    <p:sldId id="271" r:id="rId16"/>
    <p:sldId id="272" r:id="rId17"/>
    <p:sldId id="269" r:id="rId18"/>
    <p:sldId id="261" r:id="rId19"/>
    <p:sldId id="293" r:id="rId20"/>
    <p:sldId id="294" r:id="rId21"/>
    <p:sldId id="295" r:id="rId22"/>
    <p:sldId id="296" r:id="rId23"/>
    <p:sldId id="266" r:id="rId24"/>
    <p:sldId id="297" r:id="rId25"/>
    <p:sldId id="298" r:id="rId26"/>
    <p:sldId id="299" r:id="rId27"/>
    <p:sldId id="280" r:id="rId28"/>
    <p:sldId id="300" r:id="rId29"/>
    <p:sldId id="275" r:id="rId30"/>
    <p:sldId id="281" r:id="rId31"/>
    <p:sldId id="276" r:id="rId32"/>
    <p:sldId id="277" r:id="rId33"/>
    <p:sldId id="284" r:id="rId34"/>
    <p:sldId id="279" r:id="rId35"/>
    <p:sldId id="301" r:id="rId36"/>
    <p:sldId id="302" r:id="rId37"/>
    <p:sldId id="282" r:id="rId38"/>
    <p:sldId id="283" r:id="rId39"/>
    <p:sldId id="303" r:id="rId40"/>
    <p:sldId id="273" r:id="rId41"/>
    <p:sldId id="304" r:id="rId42"/>
    <p:sldId id="305" r:id="rId43"/>
    <p:sldId id="274" r:id="rId44"/>
    <p:sldId id="306" r:id="rId45"/>
    <p:sldId id="307" r:id="rId46"/>
    <p:sldId id="256" r:id="rId47"/>
    <p:sldId id="290" r:id="rId48"/>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7534DCC-2B46-4577-ACEB-2F708D7C85CF}">
          <p14:sldIdLst>
            <p14:sldId id="257"/>
            <p14:sldId id="289"/>
            <p14:sldId id="262"/>
            <p14:sldId id="287"/>
            <p14:sldId id="264"/>
            <p14:sldId id="263"/>
            <p14:sldId id="265"/>
            <p14:sldId id="267"/>
            <p14:sldId id="268"/>
            <p14:sldId id="270"/>
            <p14:sldId id="271"/>
            <p14:sldId id="272"/>
            <p14:sldId id="269"/>
            <p14:sldId id="261"/>
            <p14:sldId id="293"/>
            <p14:sldId id="294"/>
            <p14:sldId id="295"/>
            <p14:sldId id="296"/>
            <p14:sldId id="266"/>
            <p14:sldId id="297"/>
            <p14:sldId id="298"/>
            <p14:sldId id="299"/>
            <p14:sldId id="280"/>
            <p14:sldId id="300"/>
            <p14:sldId id="275"/>
            <p14:sldId id="281"/>
            <p14:sldId id="276"/>
            <p14:sldId id="277"/>
            <p14:sldId id="284"/>
            <p14:sldId id="279"/>
            <p14:sldId id="301"/>
            <p14:sldId id="302"/>
            <p14:sldId id="282"/>
            <p14:sldId id="283"/>
            <p14:sldId id="303"/>
            <p14:sldId id="273"/>
            <p14:sldId id="304"/>
            <p14:sldId id="305"/>
            <p14:sldId id="274"/>
            <p14:sldId id="306"/>
            <p14:sldId id="307"/>
            <p14:sldId id="256"/>
            <p14:sldId id="29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3B27"/>
    <a:srgbClr val="A894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1702C2-F471-4C99-BB66-0F02060777D8}" v="18" dt="2026-07-14T13:13:16.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2174" autoAdjust="0"/>
  </p:normalViewPr>
  <p:slideViewPr>
    <p:cSldViewPr snapToGrid="0">
      <p:cViewPr varScale="1">
        <p:scale>
          <a:sx n="53" d="100"/>
          <a:sy n="53" d="100"/>
        </p:scale>
        <p:origin x="1116" y="66"/>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singer, April L" userId="c71f1178-87ea-4a1d-8168-d4be98482401" providerId="ADAL" clId="{1F875BB8-8210-4BD8-B19A-BAB9F00821A0}"/>
    <pc:docChg chg="custSel addSld delSld modSld sldOrd modSection">
      <pc:chgData name="Risinger, April L" userId="c71f1178-87ea-4a1d-8168-d4be98482401" providerId="ADAL" clId="{1F875BB8-8210-4BD8-B19A-BAB9F00821A0}" dt="2026-07-14T13:16:10.078" v="238" actId="478"/>
      <pc:docMkLst>
        <pc:docMk/>
      </pc:docMkLst>
      <pc:sldChg chg="addSp delSp modSp add mod ord setBg delDesignElem">
        <pc:chgData name="Risinger, April L" userId="c71f1178-87ea-4a1d-8168-d4be98482401" providerId="ADAL" clId="{1F875BB8-8210-4BD8-B19A-BAB9F00821A0}" dt="2026-07-14T13:15:47.472" v="236" actId="1038"/>
        <pc:sldMkLst>
          <pc:docMk/>
          <pc:sldMk cId="1867488876" sldId="256"/>
        </pc:sldMkLst>
        <pc:spChg chg="add mod">
          <ac:chgData name="Risinger, April L" userId="c71f1178-87ea-4a1d-8168-d4be98482401" providerId="ADAL" clId="{1F875BB8-8210-4BD8-B19A-BAB9F00821A0}" dt="2026-07-14T13:15:30.678" v="220" actId="1076"/>
          <ac:spMkLst>
            <pc:docMk/>
            <pc:sldMk cId="1867488876" sldId="256"/>
            <ac:spMk id="2" creationId="{8C13FFC6-9C76-E9B7-DAC8-574B0F783665}"/>
          </ac:spMkLst>
        </pc:spChg>
        <pc:spChg chg="add del mod">
          <ac:chgData name="Risinger, April L" userId="c71f1178-87ea-4a1d-8168-d4be98482401" providerId="ADAL" clId="{1F875BB8-8210-4BD8-B19A-BAB9F00821A0}" dt="2026-07-14T13:14:36.862" v="173" actId="478"/>
          <ac:spMkLst>
            <pc:docMk/>
            <pc:sldMk cId="1867488876" sldId="256"/>
            <ac:spMk id="4" creationId="{569CBDA2-4200-BB63-4B3E-977C9898BED5}"/>
          </ac:spMkLst>
        </pc:spChg>
        <pc:spChg chg="del">
          <ac:chgData name="Risinger, April L" userId="c71f1178-87ea-4a1d-8168-d4be98482401" providerId="ADAL" clId="{1F875BB8-8210-4BD8-B19A-BAB9F00821A0}" dt="2026-07-14T13:11:37.508" v="131"/>
          <ac:spMkLst>
            <pc:docMk/>
            <pc:sldMk cId="1867488876" sldId="256"/>
            <ac:spMk id="32" creationId="{848F64AA-5BE2-4280-BEFA-DC288118FCCE}"/>
          </ac:spMkLst>
        </pc:spChg>
        <pc:spChg chg="mod">
          <ac:chgData name="Risinger, April L" userId="c71f1178-87ea-4a1d-8168-d4be98482401" providerId="ADAL" clId="{1F875BB8-8210-4BD8-B19A-BAB9F00821A0}" dt="2026-07-14T13:13:00.810" v="137"/>
          <ac:spMkLst>
            <pc:docMk/>
            <pc:sldMk cId="1867488876" sldId="256"/>
            <ac:spMk id="38" creationId="{8AC961F1-31F4-FF42-67B8-612E5BD87A2B}"/>
          </ac:spMkLst>
        </pc:spChg>
        <pc:spChg chg="del">
          <ac:chgData name="Risinger, April L" userId="c71f1178-87ea-4a1d-8168-d4be98482401" providerId="ADAL" clId="{1F875BB8-8210-4BD8-B19A-BAB9F00821A0}" dt="2026-07-14T13:12:49.613" v="135" actId="478"/>
          <ac:spMkLst>
            <pc:docMk/>
            <pc:sldMk cId="1867488876" sldId="256"/>
            <ac:spMk id="40" creationId="{20AC4C63-E892-5BF4-7445-4873E14D66AD}"/>
          </ac:spMkLst>
        </pc:spChg>
        <pc:spChg chg="del">
          <ac:chgData name="Risinger, April L" userId="c71f1178-87ea-4a1d-8168-d4be98482401" providerId="ADAL" clId="{1F875BB8-8210-4BD8-B19A-BAB9F00821A0}" dt="2026-07-14T13:12:47.584" v="134" actId="478"/>
          <ac:spMkLst>
            <pc:docMk/>
            <pc:sldMk cId="1867488876" sldId="256"/>
            <ac:spMk id="42" creationId="{26ED37A9-94F5-4277-E714-C309B07257EF}"/>
          </ac:spMkLst>
        </pc:spChg>
        <pc:spChg chg="mod">
          <ac:chgData name="Risinger, April L" userId="c71f1178-87ea-4a1d-8168-d4be98482401" providerId="ADAL" clId="{1F875BB8-8210-4BD8-B19A-BAB9F00821A0}" dt="2026-07-14T13:15:47.472" v="236" actId="1038"/>
          <ac:spMkLst>
            <pc:docMk/>
            <pc:sldMk cId="1867488876" sldId="256"/>
            <ac:spMk id="50" creationId="{271B2051-CD55-A3AC-F910-79AD1532B398}"/>
          </ac:spMkLst>
        </pc:spChg>
      </pc:sldChg>
      <pc:sldChg chg="add del setBg">
        <pc:chgData name="Risinger, April L" userId="c71f1178-87ea-4a1d-8168-d4be98482401" providerId="ADAL" clId="{1F875BB8-8210-4BD8-B19A-BAB9F00821A0}" dt="2026-07-14T13:05:36.153" v="115"/>
        <pc:sldMkLst>
          <pc:docMk/>
          <pc:sldMk cId="1692006592" sldId="261"/>
        </pc:sldMkLst>
      </pc:sldChg>
      <pc:sldChg chg="add del">
        <pc:chgData name="Risinger, April L" userId="c71f1178-87ea-4a1d-8168-d4be98482401" providerId="ADAL" clId="{1F875BB8-8210-4BD8-B19A-BAB9F00821A0}" dt="2026-07-14T13:06:09.764" v="117"/>
        <pc:sldMkLst>
          <pc:docMk/>
          <pc:sldMk cId="660096352" sldId="263"/>
        </pc:sldMkLst>
      </pc:sldChg>
      <pc:sldChg chg="add del">
        <pc:chgData name="Risinger, April L" userId="c71f1178-87ea-4a1d-8168-d4be98482401" providerId="ADAL" clId="{1F875BB8-8210-4BD8-B19A-BAB9F00821A0}" dt="2026-07-14T13:06:09.764" v="117"/>
        <pc:sldMkLst>
          <pc:docMk/>
          <pc:sldMk cId="1067516361" sldId="264"/>
        </pc:sldMkLst>
      </pc:sldChg>
      <pc:sldChg chg="add del">
        <pc:chgData name="Risinger, April L" userId="c71f1178-87ea-4a1d-8168-d4be98482401" providerId="ADAL" clId="{1F875BB8-8210-4BD8-B19A-BAB9F00821A0}" dt="2026-07-14T13:06:09.764" v="117"/>
        <pc:sldMkLst>
          <pc:docMk/>
          <pc:sldMk cId="35612345" sldId="265"/>
        </pc:sldMkLst>
      </pc:sldChg>
      <pc:sldChg chg="add del setBg">
        <pc:chgData name="Risinger, April L" userId="c71f1178-87ea-4a1d-8168-d4be98482401" providerId="ADAL" clId="{1F875BB8-8210-4BD8-B19A-BAB9F00821A0}" dt="2026-07-14T13:05:36.153" v="115"/>
        <pc:sldMkLst>
          <pc:docMk/>
          <pc:sldMk cId="3924930600" sldId="266"/>
        </pc:sldMkLst>
      </pc:sldChg>
      <pc:sldChg chg="add del">
        <pc:chgData name="Risinger, April L" userId="c71f1178-87ea-4a1d-8168-d4be98482401" providerId="ADAL" clId="{1F875BB8-8210-4BD8-B19A-BAB9F00821A0}" dt="2026-07-14T13:06:09.764" v="117"/>
        <pc:sldMkLst>
          <pc:docMk/>
          <pc:sldMk cId="1807327951" sldId="267"/>
        </pc:sldMkLst>
      </pc:sldChg>
      <pc:sldChg chg="add del">
        <pc:chgData name="Risinger, April L" userId="c71f1178-87ea-4a1d-8168-d4be98482401" providerId="ADAL" clId="{1F875BB8-8210-4BD8-B19A-BAB9F00821A0}" dt="2026-07-14T13:06:09.764" v="117"/>
        <pc:sldMkLst>
          <pc:docMk/>
          <pc:sldMk cId="3593766201" sldId="268"/>
        </pc:sldMkLst>
      </pc:sldChg>
      <pc:sldChg chg="add del">
        <pc:chgData name="Risinger, April L" userId="c71f1178-87ea-4a1d-8168-d4be98482401" providerId="ADAL" clId="{1F875BB8-8210-4BD8-B19A-BAB9F00821A0}" dt="2026-07-14T13:06:09.764" v="117"/>
        <pc:sldMkLst>
          <pc:docMk/>
          <pc:sldMk cId="2247745492" sldId="269"/>
        </pc:sldMkLst>
      </pc:sldChg>
      <pc:sldChg chg="add del">
        <pc:chgData name="Risinger, April L" userId="c71f1178-87ea-4a1d-8168-d4be98482401" providerId="ADAL" clId="{1F875BB8-8210-4BD8-B19A-BAB9F00821A0}" dt="2026-07-14T13:06:09.764" v="117"/>
        <pc:sldMkLst>
          <pc:docMk/>
          <pc:sldMk cId="3858429132" sldId="270"/>
        </pc:sldMkLst>
      </pc:sldChg>
      <pc:sldChg chg="add del">
        <pc:chgData name="Risinger, April L" userId="c71f1178-87ea-4a1d-8168-d4be98482401" providerId="ADAL" clId="{1F875BB8-8210-4BD8-B19A-BAB9F00821A0}" dt="2026-07-14T13:06:09.764" v="117"/>
        <pc:sldMkLst>
          <pc:docMk/>
          <pc:sldMk cId="3290623044" sldId="271"/>
        </pc:sldMkLst>
      </pc:sldChg>
      <pc:sldChg chg="add del">
        <pc:chgData name="Risinger, April L" userId="c71f1178-87ea-4a1d-8168-d4be98482401" providerId="ADAL" clId="{1F875BB8-8210-4BD8-B19A-BAB9F00821A0}" dt="2026-07-14T13:06:09.764" v="117"/>
        <pc:sldMkLst>
          <pc:docMk/>
          <pc:sldMk cId="492845727" sldId="272"/>
        </pc:sldMkLst>
      </pc:sldChg>
      <pc:sldChg chg="add">
        <pc:chgData name="Risinger, April L" userId="c71f1178-87ea-4a1d-8168-d4be98482401" providerId="ADAL" clId="{1F875BB8-8210-4BD8-B19A-BAB9F00821A0}" dt="2026-07-14T13:07:48.099" v="129"/>
        <pc:sldMkLst>
          <pc:docMk/>
          <pc:sldMk cId="1748263372" sldId="273"/>
        </pc:sldMkLst>
      </pc:sldChg>
      <pc:sldChg chg="add">
        <pc:chgData name="Risinger, April L" userId="c71f1178-87ea-4a1d-8168-d4be98482401" providerId="ADAL" clId="{1F875BB8-8210-4BD8-B19A-BAB9F00821A0}" dt="2026-07-14T13:07:48.099" v="129"/>
        <pc:sldMkLst>
          <pc:docMk/>
          <pc:sldMk cId="725865028" sldId="274"/>
        </pc:sldMkLst>
      </pc:sldChg>
      <pc:sldChg chg="add del setBg">
        <pc:chgData name="Risinger, April L" userId="c71f1178-87ea-4a1d-8168-d4be98482401" providerId="ADAL" clId="{1F875BB8-8210-4BD8-B19A-BAB9F00821A0}" dt="2026-07-14T13:05:36.153" v="115"/>
        <pc:sldMkLst>
          <pc:docMk/>
          <pc:sldMk cId="578483835" sldId="275"/>
        </pc:sldMkLst>
      </pc:sldChg>
      <pc:sldChg chg="delSp add del mod setBg">
        <pc:chgData name="Risinger, April L" userId="c71f1178-87ea-4a1d-8168-d4be98482401" providerId="ADAL" clId="{1F875BB8-8210-4BD8-B19A-BAB9F00821A0}" dt="2026-07-14T13:07:00.306" v="121" actId="478"/>
        <pc:sldMkLst>
          <pc:docMk/>
          <pc:sldMk cId="991094105" sldId="276"/>
        </pc:sldMkLst>
        <pc:spChg chg="del">
          <ac:chgData name="Risinger, April L" userId="c71f1178-87ea-4a1d-8168-d4be98482401" providerId="ADAL" clId="{1F875BB8-8210-4BD8-B19A-BAB9F00821A0}" dt="2026-07-14T13:07:00.306" v="121" actId="478"/>
          <ac:spMkLst>
            <pc:docMk/>
            <pc:sldMk cId="991094105" sldId="276"/>
            <ac:spMk id="3" creationId="{19E6E635-E29F-4788-9AEB-7CE7B78876D3}"/>
          </ac:spMkLst>
        </pc:spChg>
      </pc:sldChg>
      <pc:sldChg chg="delSp add del mod setBg">
        <pc:chgData name="Risinger, April L" userId="c71f1178-87ea-4a1d-8168-d4be98482401" providerId="ADAL" clId="{1F875BB8-8210-4BD8-B19A-BAB9F00821A0}" dt="2026-07-14T13:07:03.410" v="122" actId="478"/>
        <pc:sldMkLst>
          <pc:docMk/>
          <pc:sldMk cId="3843378435" sldId="277"/>
        </pc:sldMkLst>
        <pc:spChg chg="del">
          <ac:chgData name="Risinger, April L" userId="c71f1178-87ea-4a1d-8168-d4be98482401" providerId="ADAL" clId="{1F875BB8-8210-4BD8-B19A-BAB9F00821A0}" dt="2026-07-14T13:07:03.410" v="122" actId="478"/>
          <ac:spMkLst>
            <pc:docMk/>
            <pc:sldMk cId="3843378435" sldId="277"/>
            <ac:spMk id="3" creationId="{8123E47D-6796-457D-2514-52F63D3FDA84}"/>
          </ac:spMkLst>
        </pc:spChg>
      </pc:sldChg>
      <pc:sldChg chg="delSp add del mod setBg">
        <pc:chgData name="Risinger, April L" userId="c71f1178-87ea-4a1d-8168-d4be98482401" providerId="ADAL" clId="{1F875BB8-8210-4BD8-B19A-BAB9F00821A0}" dt="2026-07-14T13:07:09.151" v="124" actId="478"/>
        <pc:sldMkLst>
          <pc:docMk/>
          <pc:sldMk cId="3374454880" sldId="279"/>
        </pc:sldMkLst>
        <pc:spChg chg="del">
          <ac:chgData name="Risinger, April L" userId="c71f1178-87ea-4a1d-8168-d4be98482401" providerId="ADAL" clId="{1F875BB8-8210-4BD8-B19A-BAB9F00821A0}" dt="2026-07-14T13:07:09.151" v="124" actId="478"/>
          <ac:spMkLst>
            <pc:docMk/>
            <pc:sldMk cId="3374454880" sldId="279"/>
            <ac:spMk id="4" creationId="{DD814854-97A4-8C98-F0A9-61F749E6FB95}"/>
          </ac:spMkLst>
        </pc:spChg>
      </pc:sldChg>
      <pc:sldChg chg="add del setBg">
        <pc:chgData name="Risinger, April L" userId="c71f1178-87ea-4a1d-8168-d4be98482401" providerId="ADAL" clId="{1F875BB8-8210-4BD8-B19A-BAB9F00821A0}" dt="2026-07-14T13:05:36.153" v="115"/>
        <pc:sldMkLst>
          <pc:docMk/>
          <pc:sldMk cId="1971246319" sldId="280"/>
        </pc:sldMkLst>
      </pc:sldChg>
      <pc:sldChg chg="add del setBg">
        <pc:chgData name="Risinger, April L" userId="c71f1178-87ea-4a1d-8168-d4be98482401" providerId="ADAL" clId="{1F875BB8-8210-4BD8-B19A-BAB9F00821A0}" dt="2026-07-14T13:05:36.153" v="115"/>
        <pc:sldMkLst>
          <pc:docMk/>
          <pc:sldMk cId="3254865393" sldId="281"/>
        </pc:sldMkLst>
      </pc:sldChg>
      <pc:sldChg chg="delSp add del mod setBg">
        <pc:chgData name="Risinger, April L" userId="c71f1178-87ea-4a1d-8168-d4be98482401" providerId="ADAL" clId="{1F875BB8-8210-4BD8-B19A-BAB9F00821A0}" dt="2026-07-14T13:07:20.796" v="127" actId="478"/>
        <pc:sldMkLst>
          <pc:docMk/>
          <pc:sldMk cId="1930745556" sldId="282"/>
        </pc:sldMkLst>
        <pc:spChg chg="del">
          <ac:chgData name="Risinger, April L" userId="c71f1178-87ea-4a1d-8168-d4be98482401" providerId="ADAL" clId="{1F875BB8-8210-4BD8-B19A-BAB9F00821A0}" dt="2026-07-14T13:07:20.796" v="127" actId="478"/>
          <ac:spMkLst>
            <pc:docMk/>
            <pc:sldMk cId="1930745556" sldId="282"/>
            <ac:spMk id="4" creationId="{EF978413-22CA-E4B2-0865-E944CBD2A5A8}"/>
          </ac:spMkLst>
        </pc:spChg>
      </pc:sldChg>
      <pc:sldChg chg="delSp add del mod setBg">
        <pc:chgData name="Risinger, April L" userId="c71f1178-87ea-4a1d-8168-d4be98482401" providerId="ADAL" clId="{1F875BB8-8210-4BD8-B19A-BAB9F00821A0}" dt="2026-07-14T13:07:25.266" v="128" actId="478"/>
        <pc:sldMkLst>
          <pc:docMk/>
          <pc:sldMk cId="250978383" sldId="283"/>
        </pc:sldMkLst>
        <pc:spChg chg="del">
          <ac:chgData name="Risinger, April L" userId="c71f1178-87ea-4a1d-8168-d4be98482401" providerId="ADAL" clId="{1F875BB8-8210-4BD8-B19A-BAB9F00821A0}" dt="2026-07-14T13:07:25.266" v="128" actId="478"/>
          <ac:spMkLst>
            <pc:docMk/>
            <pc:sldMk cId="250978383" sldId="283"/>
            <ac:spMk id="6" creationId="{842E73C4-D053-D205-F2C0-1D80E93076EC}"/>
          </ac:spMkLst>
        </pc:spChg>
      </pc:sldChg>
      <pc:sldChg chg="delSp add del mod setBg">
        <pc:chgData name="Risinger, April L" userId="c71f1178-87ea-4a1d-8168-d4be98482401" providerId="ADAL" clId="{1F875BB8-8210-4BD8-B19A-BAB9F00821A0}" dt="2026-07-14T13:07:06.417" v="123" actId="478"/>
        <pc:sldMkLst>
          <pc:docMk/>
          <pc:sldMk cId="3578217921" sldId="284"/>
        </pc:sldMkLst>
        <pc:spChg chg="del">
          <ac:chgData name="Risinger, April L" userId="c71f1178-87ea-4a1d-8168-d4be98482401" providerId="ADAL" clId="{1F875BB8-8210-4BD8-B19A-BAB9F00821A0}" dt="2026-07-14T13:07:06.417" v="123" actId="478"/>
          <ac:spMkLst>
            <pc:docMk/>
            <pc:sldMk cId="3578217921" sldId="284"/>
            <ac:spMk id="4" creationId="{B0BD1BFD-008C-2CA6-135B-E2498BCBB758}"/>
          </ac:spMkLst>
        </pc:spChg>
      </pc:sldChg>
      <pc:sldChg chg="addSp delSp modSp mod">
        <pc:chgData name="Risinger, April L" userId="c71f1178-87ea-4a1d-8168-d4be98482401" providerId="ADAL" clId="{1F875BB8-8210-4BD8-B19A-BAB9F00821A0}" dt="2026-07-14T13:16:10.078" v="238" actId="478"/>
        <pc:sldMkLst>
          <pc:docMk/>
          <pc:sldMk cId="1693898817" sldId="290"/>
        </pc:sldMkLst>
        <pc:spChg chg="mod">
          <ac:chgData name="Risinger, April L" userId="c71f1178-87ea-4a1d-8168-d4be98482401" providerId="ADAL" clId="{1F875BB8-8210-4BD8-B19A-BAB9F00821A0}" dt="2026-07-10T19:31:45.868" v="107" actId="1076"/>
          <ac:spMkLst>
            <pc:docMk/>
            <pc:sldMk cId="1693898817" sldId="290"/>
            <ac:spMk id="2" creationId="{5DFD14E6-2EE6-9CFA-0E7A-929AD5B65D83}"/>
          </ac:spMkLst>
        </pc:spChg>
        <pc:spChg chg="mod">
          <ac:chgData name="Risinger, April L" userId="c71f1178-87ea-4a1d-8168-d4be98482401" providerId="ADAL" clId="{1F875BB8-8210-4BD8-B19A-BAB9F00821A0}" dt="2026-07-10T19:21:54.424" v="2" actId="1076"/>
          <ac:spMkLst>
            <pc:docMk/>
            <pc:sldMk cId="1693898817" sldId="290"/>
            <ac:spMk id="3" creationId="{66BF5F3C-C0FA-42AF-000F-4143D937EDCB}"/>
          </ac:spMkLst>
        </pc:spChg>
        <pc:spChg chg="add del mod">
          <ac:chgData name="Risinger, April L" userId="c71f1178-87ea-4a1d-8168-d4be98482401" providerId="ADAL" clId="{1F875BB8-8210-4BD8-B19A-BAB9F00821A0}" dt="2026-07-14T13:16:10.078" v="238" actId="478"/>
          <ac:spMkLst>
            <pc:docMk/>
            <pc:sldMk cId="1693898817" sldId="290"/>
            <ac:spMk id="4" creationId="{F77AA72C-EC10-630E-F3EF-BC04D839C9B3}"/>
          </ac:spMkLst>
        </pc:spChg>
        <pc:picChg chg="mod">
          <ac:chgData name="Risinger, April L" userId="c71f1178-87ea-4a1d-8168-d4be98482401" providerId="ADAL" clId="{1F875BB8-8210-4BD8-B19A-BAB9F00821A0}" dt="2026-07-10T19:31:53.987" v="109" actId="1076"/>
          <ac:picMkLst>
            <pc:docMk/>
            <pc:sldMk cId="1693898817" sldId="290"/>
            <ac:picMk id="5" creationId="{18C9FAB0-B12A-6B28-EB25-50219A81C4EA}"/>
          </ac:picMkLst>
        </pc:picChg>
        <pc:picChg chg="mod">
          <ac:chgData name="Risinger, April L" userId="c71f1178-87ea-4a1d-8168-d4be98482401" providerId="ADAL" clId="{1F875BB8-8210-4BD8-B19A-BAB9F00821A0}" dt="2026-07-10T19:31:49.653" v="108" actId="1076"/>
          <ac:picMkLst>
            <pc:docMk/>
            <pc:sldMk cId="1693898817" sldId="290"/>
            <ac:picMk id="10" creationId="{F3D49E9F-2C0D-2E65-FD3C-6CB373B308CF}"/>
          </ac:picMkLst>
        </pc:picChg>
      </pc:sldChg>
      <pc:sldChg chg="modSp del mod">
        <pc:chgData name="Risinger, April L" userId="c71f1178-87ea-4a1d-8168-d4be98482401" providerId="ADAL" clId="{1F875BB8-8210-4BD8-B19A-BAB9F00821A0}" dt="2026-07-14T13:15:57.822" v="237" actId="47"/>
        <pc:sldMkLst>
          <pc:docMk/>
          <pc:sldMk cId="1165044850" sldId="292"/>
        </pc:sldMkLst>
        <pc:spChg chg="mod">
          <ac:chgData name="Risinger, April L" userId="c71f1178-87ea-4a1d-8168-d4be98482401" providerId="ADAL" clId="{1F875BB8-8210-4BD8-B19A-BAB9F00821A0}" dt="2026-07-14T13:12:57.402" v="136" actId="21"/>
          <ac:spMkLst>
            <pc:docMk/>
            <pc:sldMk cId="1165044850" sldId="292"/>
            <ac:spMk id="9" creationId="{31445A08-A4C8-41C8-C780-054A49432520}"/>
          </ac:spMkLst>
        </pc:spChg>
      </pc:sldChg>
      <pc:sldChg chg="add del setBg">
        <pc:chgData name="Risinger, April L" userId="c71f1178-87ea-4a1d-8168-d4be98482401" providerId="ADAL" clId="{1F875BB8-8210-4BD8-B19A-BAB9F00821A0}" dt="2026-07-14T13:05:36.153" v="115"/>
        <pc:sldMkLst>
          <pc:docMk/>
          <pc:sldMk cId="4115825723" sldId="293"/>
        </pc:sldMkLst>
      </pc:sldChg>
      <pc:sldChg chg="add del setBg">
        <pc:chgData name="Risinger, April L" userId="c71f1178-87ea-4a1d-8168-d4be98482401" providerId="ADAL" clId="{1F875BB8-8210-4BD8-B19A-BAB9F00821A0}" dt="2026-07-14T13:05:36.153" v="115"/>
        <pc:sldMkLst>
          <pc:docMk/>
          <pc:sldMk cId="1030260509" sldId="294"/>
        </pc:sldMkLst>
      </pc:sldChg>
      <pc:sldChg chg="add del setBg">
        <pc:chgData name="Risinger, April L" userId="c71f1178-87ea-4a1d-8168-d4be98482401" providerId="ADAL" clId="{1F875BB8-8210-4BD8-B19A-BAB9F00821A0}" dt="2026-07-14T13:05:36.153" v="115"/>
        <pc:sldMkLst>
          <pc:docMk/>
          <pc:sldMk cId="2344072899" sldId="295"/>
        </pc:sldMkLst>
      </pc:sldChg>
      <pc:sldChg chg="add del setBg">
        <pc:chgData name="Risinger, April L" userId="c71f1178-87ea-4a1d-8168-d4be98482401" providerId="ADAL" clId="{1F875BB8-8210-4BD8-B19A-BAB9F00821A0}" dt="2026-07-14T13:05:36.153" v="115"/>
        <pc:sldMkLst>
          <pc:docMk/>
          <pc:sldMk cId="378444214" sldId="296"/>
        </pc:sldMkLst>
      </pc:sldChg>
      <pc:sldChg chg="add del setBg">
        <pc:chgData name="Risinger, April L" userId="c71f1178-87ea-4a1d-8168-d4be98482401" providerId="ADAL" clId="{1F875BB8-8210-4BD8-B19A-BAB9F00821A0}" dt="2026-07-14T13:05:36.153" v="115"/>
        <pc:sldMkLst>
          <pc:docMk/>
          <pc:sldMk cId="2652091588" sldId="297"/>
        </pc:sldMkLst>
      </pc:sldChg>
      <pc:sldChg chg="add del setBg">
        <pc:chgData name="Risinger, April L" userId="c71f1178-87ea-4a1d-8168-d4be98482401" providerId="ADAL" clId="{1F875BB8-8210-4BD8-B19A-BAB9F00821A0}" dt="2026-07-14T13:05:36.153" v="115"/>
        <pc:sldMkLst>
          <pc:docMk/>
          <pc:sldMk cId="1536949862" sldId="298"/>
        </pc:sldMkLst>
      </pc:sldChg>
      <pc:sldChg chg="add del setBg">
        <pc:chgData name="Risinger, April L" userId="c71f1178-87ea-4a1d-8168-d4be98482401" providerId="ADAL" clId="{1F875BB8-8210-4BD8-B19A-BAB9F00821A0}" dt="2026-07-14T13:05:36.153" v="115"/>
        <pc:sldMkLst>
          <pc:docMk/>
          <pc:sldMk cId="611011506" sldId="299"/>
        </pc:sldMkLst>
      </pc:sldChg>
      <pc:sldChg chg="add del setBg">
        <pc:chgData name="Risinger, April L" userId="c71f1178-87ea-4a1d-8168-d4be98482401" providerId="ADAL" clId="{1F875BB8-8210-4BD8-B19A-BAB9F00821A0}" dt="2026-07-14T13:05:36.153" v="115"/>
        <pc:sldMkLst>
          <pc:docMk/>
          <pc:sldMk cId="4105396803" sldId="300"/>
        </pc:sldMkLst>
      </pc:sldChg>
      <pc:sldChg chg="delSp add del mod setBg">
        <pc:chgData name="Risinger, April L" userId="c71f1178-87ea-4a1d-8168-d4be98482401" providerId="ADAL" clId="{1F875BB8-8210-4BD8-B19A-BAB9F00821A0}" dt="2026-07-14T13:07:13.058" v="125" actId="478"/>
        <pc:sldMkLst>
          <pc:docMk/>
          <pc:sldMk cId="217473335" sldId="301"/>
        </pc:sldMkLst>
        <pc:spChg chg="del">
          <ac:chgData name="Risinger, April L" userId="c71f1178-87ea-4a1d-8168-d4be98482401" providerId="ADAL" clId="{1F875BB8-8210-4BD8-B19A-BAB9F00821A0}" dt="2026-07-14T13:07:13.058" v="125" actId="478"/>
          <ac:spMkLst>
            <pc:docMk/>
            <pc:sldMk cId="217473335" sldId="301"/>
            <ac:spMk id="4" creationId="{DA9AFBA3-CFD5-EFA7-D92D-1B3BF8D98F3D}"/>
          </ac:spMkLst>
        </pc:spChg>
      </pc:sldChg>
      <pc:sldChg chg="delSp add del mod setBg">
        <pc:chgData name="Risinger, April L" userId="c71f1178-87ea-4a1d-8168-d4be98482401" providerId="ADAL" clId="{1F875BB8-8210-4BD8-B19A-BAB9F00821A0}" dt="2026-07-14T13:07:16.373" v="126" actId="478"/>
        <pc:sldMkLst>
          <pc:docMk/>
          <pc:sldMk cId="1437789975" sldId="302"/>
        </pc:sldMkLst>
        <pc:spChg chg="del">
          <ac:chgData name="Risinger, April L" userId="c71f1178-87ea-4a1d-8168-d4be98482401" providerId="ADAL" clId="{1F875BB8-8210-4BD8-B19A-BAB9F00821A0}" dt="2026-07-14T13:07:16.373" v="126" actId="478"/>
          <ac:spMkLst>
            <pc:docMk/>
            <pc:sldMk cId="1437789975" sldId="302"/>
            <ac:spMk id="4" creationId="{B612D778-4708-B791-BD1A-89B4DF5DE605}"/>
          </ac:spMkLst>
        </pc:spChg>
      </pc:sldChg>
      <pc:sldChg chg="add">
        <pc:chgData name="Risinger, April L" userId="c71f1178-87ea-4a1d-8168-d4be98482401" providerId="ADAL" clId="{1F875BB8-8210-4BD8-B19A-BAB9F00821A0}" dt="2026-07-14T13:07:48.099" v="129"/>
        <pc:sldMkLst>
          <pc:docMk/>
          <pc:sldMk cId="1969101991" sldId="303"/>
        </pc:sldMkLst>
      </pc:sldChg>
      <pc:sldChg chg="add">
        <pc:chgData name="Risinger, April L" userId="c71f1178-87ea-4a1d-8168-d4be98482401" providerId="ADAL" clId="{1F875BB8-8210-4BD8-B19A-BAB9F00821A0}" dt="2026-07-14T13:07:48.099" v="129"/>
        <pc:sldMkLst>
          <pc:docMk/>
          <pc:sldMk cId="3354701910" sldId="304"/>
        </pc:sldMkLst>
      </pc:sldChg>
      <pc:sldChg chg="add">
        <pc:chgData name="Risinger, April L" userId="c71f1178-87ea-4a1d-8168-d4be98482401" providerId="ADAL" clId="{1F875BB8-8210-4BD8-B19A-BAB9F00821A0}" dt="2026-07-14T13:07:48.099" v="129"/>
        <pc:sldMkLst>
          <pc:docMk/>
          <pc:sldMk cId="3973348718" sldId="305"/>
        </pc:sldMkLst>
      </pc:sldChg>
      <pc:sldChg chg="add">
        <pc:chgData name="Risinger, April L" userId="c71f1178-87ea-4a1d-8168-d4be98482401" providerId="ADAL" clId="{1F875BB8-8210-4BD8-B19A-BAB9F00821A0}" dt="2026-07-14T13:07:48.099" v="129"/>
        <pc:sldMkLst>
          <pc:docMk/>
          <pc:sldMk cId="2790961411" sldId="306"/>
        </pc:sldMkLst>
      </pc:sldChg>
      <pc:sldChg chg="add">
        <pc:chgData name="Risinger, April L" userId="c71f1178-87ea-4a1d-8168-d4be98482401" providerId="ADAL" clId="{1F875BB8-8210-4BD8-B19A-BAB9F00821A0}" dt="2026-07-14T13:07:48.099" v="129"/>
        <pc:sldMkLst>
          <pc:docMk/>
          <pc:sldMk cId="3094809894" sldId="30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png"/></Relationships>
</file>

<file path=ppt/diagrams/_rels/data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94CC1F-4F34-45F6-9690-9A419A9EE911}" type="doc">
      <dgm:prSet loTypeId="urn:microsoft.com/office/officeart/2008/layout/PictureStrips" loCatId="list" qsTypeId="urn:microsoft.com/office/officeart/2005/8/quickstyle/simple1" qsCatId="simple" csTypeId="urn:microsoft.com/office/officeart/2005/8/colors/accent2_1" csCatId="accent2" phldr="1"/>
      <dgm:spPr/>
      <dgm:t>
        <a:bodyPr/>
        <a:lstStyle/>
        <a:p>
          <a:endParaRPr lang="en-US"/>
        </a:p>
      </dgm:t>
    </dgm:pt>
    <dgm:pt modelId="{E2FD149E-4F08-4FC3-A0D2-4849D2842329}">
      <dgm:prSet phldrT="[Text]" phldr="0" custT="1"/>
      <dgm:spPr/>
      <dgm:t>
        <a:bodyPr/>
        <a:lstStyle/>
        <a:p>
          <a:r>
            <a:rPr lang="en-US" sz="2400"/>
            <a:t>Scientific Challenges</a:t>
          </a:r>
        </a:p>
      </dgm:t>
    </dgm:pt>
    <dgm:pt modelId="{9A66DD9E-01D0-4846-BE2E-5AFA48C6B246}" type="parTrans" cxnId="{7FCA97A0-9A81-4F33-904B-BA033815786A}">
      <dgm:prSet/>
      <dgm:spPr/>
      <dgm:t>
        <a:bodyPr/>
        <a:lstStyle/>
        <a:p>
          <a:endParaRPr lang="en-US" sz="2000"/>
        </a:p>
      </dgm:t>
    </dgm:pt>
    <dgm:pt modelId="{DA9D0E39-E005-46D0-9B34-50C42C987201}" type="sibTrans" cxnId="{7FCA97A0-9A81-4F33-904B-BA033815786A}">
      <dgm:prSet/>
      <dgm:spPr/>
      <dgm:t>
        <a:bodyPr/>
        <a:lstStyle/>
        <a:p>
          <a:endParaRPr lang="en-US" sz="2000"/>
        </a:p>
      </dgm:t>
    </dgm:pt>
    <dgm:pt modelId="{41D7ED81-E039-414F-A5C4-CC4C851CDD6E}">
      <dgm:prSet phldrT="[Text]" phldr="0" custT="1"/>
      <dgm:spPr/>
      <dgm:t>
        <a:bodyPr/>
        <a:lstStyle/>
        <a:p>
          <a:r>
            <a:rPr lang="en-US" sz="2000"/>
            <a:t>Experiments fail</a:t>
          </a:r>
        </a:p>
      </dgm:t>
    </dgm:pt>
    <dgm:pt modelId="{CE432007-2B5A-4215-86E2-19526447AD64}" type="parTrans" cxnId="{305E5B9B-587D-4D33-B9DC-F4E2E558DD68}">
      <dgm:prSet/>
      <dgm:spPr/>
      <dgm:t>
        <a:bodyPr/>
        <a:lstStyle/>
        <a:p>
          <a:endParaRPr lang="en-US" sz="2000"/>
        </a:p>
      </dgm:t>
    </dgm:pt>
    <dgm:pt modelId="{5B4AB213-2EB2-4737-B8B9-B1905FB44FCA}" type="sibTrans" cxnId="{305E5B9B-587D-4D33-B9DC-F4E2E558DD68}">
      <dgm:prSet/>
      <dgm:spPr/>
      <dgm:t>
        <a:bodyPr/>
        <a:lstStyle/>
        <a:p>
          <a:endParaRPr lang="en-US" sz="2000"/>
        </a:p>
      </dgm:t>
    </dgm:pt>
    <dgm:pt modelId="{E880C428-83F9-49A2-987E-83F42C021D02}">
      <dgm:prSet phldrT="[Text]" phldr="0" custT="1"/>
      <dgm:spPr/>
      <dgm:t>
        <a:bodyPr/>
        <a:lstStyle/>
        <a:p>
          <a:r>
            <a:rPr lang="en-US" sz="2000"/>
            <a:t>Research takes longer than expected</a:t>
          </a:r>
        </a:p>
      </dgm:t>
    </dgm:pt>
    <dgm:pt modelId="{DEC3A0CB-034D-464B-AA8C-993820E3B875}" type="parTrans" cxnId="{CB04C3C6-F311-4378-82E8-4CFFE09B5F45}">
      <dgm:prSet/>
      <dgm:spPr/>
      <dgm:t>
        <a:bodyPr/>
        <a:lstStyle/>
        <a:p>
          <a:endParaRPr lang="en-US" sz="2000"/>
        </a:p>
      </dgm:t>
    </dgm:pt>
    <dgm:pt modelId="{4A26AEC0-8643-48D3-BB89-45ED214F0543}" type="sibTrans" cxnId="{CB04C3C6-F311-4378-82E8-4CFFE09B5F45}">
      <dgm:prSet/>
      <dgm:spPr/>
      <dgm:t>
        <a:bodyPr/>
        <a:lstStyle/>
        <a:p>
          <a:endParaRPr lang="en-US" sz="2000"/>
        </a:p>
      </dgm:t>
    </dgm:pt>
    <dgm:pt modelId="{FB4654A9-5CAD-4F2A-9213-438A6302CE0D}">
      <dgm:prSet phldrT="[Text]" phldr="0" custT="1"/>
      <dgm:spPr/>
      <dgm:t>
        <a:bodyPr/>
        <a:lstStyle/>
        <a:p>
          <a:r>
            <a:rPr lang="en-US" sz="2000"/>
            <a:t>Not every study has a clear answer</a:t>
          </a:r>
        </a:p>
      </dgm:t>
    </dgm:pt>
    <dgm:pt modelId="{FCA31C7E-CBD4-42B9-8ADA-15F9F466A0FB}" type="parTrans" cxnId="{2A6687DF-7749-48E1-BB98-76CDF44AD50D}">
      <dgm:prSet/>
      <dgm:spPr/>
      <dgm:t>
        <a:bodyPr/>
        <a:lstStyle/>
        <a:p>
          <a:endParaRPr lang="en-US" sz="2000"/>
        </a:p>
      </dgm:t>
    </dgm:pt>
    <dgm:pt modelId="{0B14F01E-2854-4E31-BA62-D41E1375E261}" type="sibTrans" cxnId="{2A6687DF-7749-48E1-BB98-76CDF44AD50D}">
      <dgm:prSet/>
      <dgm:spPr/>
      <dgm:t>
        <a:bodyPr/>
        <a:lstStyle/>
        <a:p>
          <a:endParaRPr lang="en-US" sz="2000"/>
        </a:p>
      </dgm:t>
    </dgm:pt>
    <dgm:pt modelId="{5FB970A9-2673-4658-8885-F79DBAC6612C}">
      <dgm:prSet phldrT="[Text]" phldr="0" custT="1"/>
      <dgm:spPr/>
      <dgm:t>
        <a:bodyPr/>
        <a:lstStyle/>
        <a:p>
          <a:r>
            <a:rPr lang="en-US" sz="2400"/>
            <a:t>Personal Challenges</a:t>
          </a:r>
        </a:p>
      </dgm:t>
    </dgm:pt>
    <dgm:pt modelId="{3FBC4527-7F6C-4013-8695-041BEB70D561}" type="parTrans" cxnId="{448102D8-6725-49C2-B64E-A96E29649A22}">
      <dgm:prSet/>
      <dgm:spPr/>
      <dgm:t>
        <a:bodyPr/>
        <a:lstStyle/>
        <a:p>
          <a:endParaRPr lang="en-US" sz="2000"/>
        </a:p>
      </dgm:t>
    </dgm:pt>
    <dgm:pt modelId="{FD4F0898-7C6B-4944-A1D2-788A366975B2}" type="sibTrans" cxnId="{448102D8-6725-49C2-B64E-A96E29649A22}">
      <dgm:prSet/>
      <dgm:spPr/>
      <dgm:t>
        <a:bodyPr/>
        <a:lstStyle/>
        <a:p>
          <a:endParaRPr lang="en-US" sz="2000"/>
        </a:p>
      </dgm:t>
    </dgm:pt>
    <dgm:pt modelId="{80FC7900-9C12-48C3-AE0A-218B40FE8EE5}">
      <dgm:prSet phldrT="[Text]" phldr="0" custT="1"/>
      <dgm:spPr/>
      <dgm:t>
        <a:bodyPr/>
        <a:lstStyle/>
        <a:p>
          <a:r>
            <a:rPr lang="en-US" sz="2000"/>
            <a:t>Imposter syndrome</a:t>
          </a:r>
        </a:p>
      </dgm:t>
    </dgm:pt>
    <dgm:pt modelId="{CA3EB414-1946-4F00-B496-7ABA86869E87}" type="parTrans" cxnId="{8E11E6CF-E819-4709-828B-27A32F95A16F}">
      <dgm:prSet/>
      <dgm:spPr/>
      <dgm:t>
        <a:bodyPr/>
        <a:lstStyle/>
        <a:p>
          <a:endParaRPr lang="en-US" sz="2000"/>
        </a:p>
      </dgm:t>
    </dgm:pt>
    <dgm:pt modelId="{E2AE3986-D7D3-4265-AFED-12E89BBC93AF}" type="sibTrans" cxnId="{8E11E6CF-E819-4709-828B-27A32F95A16F}">
      <dgm:prSet/>
      <dgm:spPr/>
      <dgm:t>
        <a:bodyPr/>
        <a:lstStyle/>
        <a:p>
          <a:endParaRPr lang="en-US" sz="2000"/>
        </a:p>
      </dgm:t>
    </dgm:pt>
    <dgm:pt modelId="{EA880E04-EBFB-4E10-9C13-3B9B0F3A0EDD}">
      <dgm:prSet phldrT="[Text]" phldr="0" custT="1"/>
      <dgm:spPr/>
      <dgm:t>
        <a:bodyPr/>
        <a:lstStyle/>
        <a:p>
          <a:r>
            <a:rPr lang="en-US" sz="2000"/>
            <a:t>Balancing work and life</a:t>
          </a:r>
        </a:p>
      </dgm:t>
    </dgm:pt>
    <dgm:pt modelId="{4BF87C16-FE63-4E43-BCE2-428A81B686EE}" type="parTrans" cxnId="{99A7BFFC-8076-43F0-A263-C25AB742E9D8}">
      <dgm:prSet/>
      <dgm:spPr/>
      <dgm:t>
        <a:bodyPr/>
        <a:lstStyle/>
        <a:p>
          <a:endParaRPr lang="en-US" sz="2000"/>
        </a:p>
      </dgm:t>
    </dgm:pt>
    <dgm:pt modelId="{402FF5CF-895A-4B1C-BB86-5245A2C2C10C}" type="sibTrans" cxnId="{99A7BFFC-8076-43F0-A263-C25AB742E9D8}">
      <dgm:prSet/>
      <dgm:spPr/>
      <dgm:t>
        <a:bodyPr/>
        <a:lstStyle/>
        <a:p>
          <a:endParaRPr lang="en-US" sz="2000"/>
        </a:p>
      </dgm:t>
    </dgm:pt>
    <dgm:pt modelId="{04FCDE82-C465-4912-9C45-8882AB1559EA}">
      <dgm:prSet phldrT="[Text]" phldr="0" custT="1"/>
      <dgm:spPr/>
      <dgm:t>
        <a:bodyPr/>
        <a:lstStyle/>
        <a:p>
          <a:r>
            <a:rPr lang="en-US" sz="2000"/>
            <a:t>Learning to handle criticism</a:t>
          </a:r>
        </a:p>
      </dgm:t>
    </dgm:pt>
    <dgm:pt modelId="{C46F1438-A593-4247-8A95-8E48123D0E5C}" type="parTrans" cxnId="{2EF470F0-2AFF-4EC7-893C-1A557F7BB9FD}">
      <dgm:prSet/>
      <dgm:spPr/>
      <dgm:t>
        <a:bodyPr/>
        <a:lstStyle/>
        <a:p>
          <a:endParaRPr lang="en-US" sz="2000"/>
        </a:p>
      </dgm:t>
    </dgm:pt>
    <dgm:pt modelId="{AB4A1639-409A-425F-AFA8-C5057F7A8E48}" type="sibTrans" cxnId="{2EF470F0-2AFF-4EC7-893C-1A557F7BB9FD}">
      <dgm:prSet/>
      <dgm:spPr/>
      <dgm:t>
        <a:bodyPr/>
        <a:lstStyle/>
        <a:p>
          <a:endParaRPr lang="en-US" sz="2000"/>
        </a:p>
      </dgm:t>
    </dgm:pt>
    <dgm:pt modelId="{C87DF3D3-E7E9-4A3D-BF23-7D97DB34106A}">
      <dgm:prSet phldrT="[Text]" phldr="0" custT="1"/>
      <dgm:spPr/>
      <dgm:t>
        <a:bodyPr/>
        <a:lstStyle/>
        <a:p>
          <a:r>
            <a:rPr lang="en-US" sz="2400"/>
            <a:t>Professional Challenges</a:t>
          </a:r>
        </a:p>
      </dgm:t>
    </dgm:pt>
    <dgm:pt modelId="{2FCD86AD-6AD1-497D-8310-3B8B81A929EF}" type="parTrans" cxnId="{9544C494-4411-4E1D-A033-0717A68D5A6A}">
      <dgm:prSet/>
      <dgm:spPr/>
      <dgm:t>
        <a:bodyPr/>
        <a:lstStyle/>
        <a:p>
          <a:endParaRPr lang="en-US" sz="2000"/>
        </a:p>
      </dgm:t>
    </dgm:pt>
    <dgm:pt modelId="{F5DD027C-6D59-49B1-8050-631B507ECB01}" type="sibTrans" cxnId="{9544C494-4411-4E1D-A033-0717A68D5A6A}">
      <dgm:prSet/>
      <dgm:spPr/>
      <dgm:t>
        <a:bodyPr/>
        <a:lstStyle/>
        <a:p>
          <a:endParaRPr lang="en-US" sz="2000"/>
        </a:p>
      </dgm:t>
    </dgm:pt>
    <dgm:pt modelId="{8CA19574-73D9-4CD3-8A4F-C9782AF314AB}">
      <dgm:prSet phldrT="[Text]" phldr="0" custT="1"/>
      <dgm:spPr/>
      <dgm:t>
        <a:bodyPr/>
        <a:lstStyle/>
        <a:p>
          <a:r>
            <a:rPr lang="en-US" sz="2000"/>
            <a:t>Communicating science</a:t>
          </a:r>
        </a:p>
      </dgm:t>
    </dgm:pt>
    <dgm:pt modelId="{2D74148D-5C18-45AB-8A31-2E1C53B93A72}" type="parTrans" cxnId="{5A533524-6E7E-42A1-A08A-CFD74CF179EB}">
      <dgm:prSet/>
      <dgm:spPr/>
      <dgm:t>
        <a:bodyPr/>
        <a:lstStyle/>
        <a:p>
          <a:endParaRPr lang="en-US" sz="2000"/>
        </a:p>
      </dgm:t>
    </dgm:pt>
    <dgm:pt modelId="{52B44CB4-A3E4-4E05-9C3F-CF261B36482C}" type="sibTrans" cxnId="{5A533524-6E7E-42A1-A08A-CFD74CF179EB}">
      <dgm:prSet/>
      <dgm:spPr/>
      <dgm:t>
        <a:bodyPr/>
        <a:lstStyle/>
        <a:p>
          <a:endParaRPr lang="en-US" sz="2000"/>
        </a:p>
      </dgm:t>
    </dgm:pt>
    <dgm:pt modelId="{E59A83FC-0162-4359-8A6C-55363614516D}">
      <dgm:prSet phldrT="[Text]" phldr="0" custT="1"/>
      <dgm:spPr/>
      <dgm:t>
        <a:bodyPr/>
        <a:lstStyle/>
        <a:p>
          <a:r>
            <a:rPr lang="en-US" sz="2000"/>
            <a:t>Shifting research focus</a:t>
          </a:r>
        </a:p>
      </dgm:t>
    </dgm:pt>
    <dgm:pt modelId="{3F7824C2-0A26-4971-83FA-A12709F5AC13}" type="parTrans" cxnId="{48EAA88C-0722-4A54-9D11-9DF8703B131B}">
      <dgm:prSet/>
      <dgm:spPr/>
      <dgm:t>
        <a:bodyPr/>
        <a:lstStyle/>
        <a:p>
          <a:endParaRPr lang="en-US"/>
        </a:p>
      </dgm:t>
    </dgm:pt>
    <dgm:pt modelId="{3382AEC9-2EFE-45C8-B331-16A855E1FC32}" type="sibTrans" cxnId="{48EAA88C-0722-4A54-9D11-9DF8703B131B}">
      <dgm:prSet/>
      <dgm:spPr/>
      <dgm:t>
        <a:bodyPr/>
        <a:lstStyle/>
        <a:p>
          <a:endParaRPr lang="en-US"/>
        </a:p>
      </dgm:t>
    </dgm:pt>
    <dgm:pt modelId="{93147CF1-B53B-43BC-8F84-083A56806F67}">
      <dgm:prSet phldrT="[Text]" phldr="0" custT="1"/>
      <dgm:spPr/>
      <dgm:t>
        <a:bodyPr/>
        <a:lstStyle/>
        <a:p>
          <a:r>
            <a:rPr lang="en-US" sz="2000"/>
            <a:t>Lab dynamics (least </a:t>
          </a:r>
          <a:r>
            <a:rPr lang="en-US" sz="2000">
              <a:sym typeface="Wingdings" panose="05000000000000000000" pitchFamily="2" charset="2"/>
            </a:rPr>
            <a:t> most senior)</a:t>
          </a:r>
          <a:endParaRPr lang="en-US" sz="2000"/>
        </a:p>
      </dgm:t>
    </dgm:pt>
    <dgm:pt modelId="{A261BF43-CD4F-4997-9530-31F71ADF92D4}" type="parTrans" cxnId="{796A3F44-A98D-488A-A8F8-CFFF31921E48}">
      <dgm:prSet/>
      <dgm:spPr/>
      <dgm:t>
        <a:bodyPr/>
        <a:lstStyle/>
        <a:p>
          <a:endParaRPr lang="en-US" sz="2000"/>
        </a:p>
      </dgm:t>
    </dgm:pt>
    <dgm:pt modelId="{22536EB2-1D4E-4AB8-87C2-8385C8BD22DE}" type="sibTrans" cxnId="{796A3F44-A98D-488A-A8F8-CFFF31921E48}">
      <dgm:prSet/>
      <dgm:spPr/>
      <dgm:t>
        <a:bodyPr/>
        <a:lstStyle/>
        <a:p>
          <a:endParaRPr lang="en-US" sz="2000"/>
        </a:p>
      </dgm:t>
    </dgm:pt>
    <dgm:pt modelId="{DA136436-E6B2-4810-9308-B96A1CCE8D25}" type="pres">
      <dgm:prSet presAssocID="{5C94CC1F-4F34-45F6-9690-9A419A9EE911}" presName="Name0" presStyleCnt="0">
        <dgm:presLayoutVars>
          <dgm:dir/>
          <dgm:resizeHandles val="exact"/>
        </dgm:presLayoutVars>
      </dgm:prSet>
      <dgm:spPr/>
    </dgm:pt>
    <dgm:pt modelId="{F2C4EDB1-3F16-4597-A50B-CAA4C2CD4197}" type="pres">
      <dgm:prSet presAssocID="{E2FD149E-4F08-4FC3-A0D2-4849D2842329}" presName="composite" presStyleCnt="0"/>
      <dgm:spPr/>
    </dgm:pt>
    <dgm:pt modelId="{3283B528-6DFD-4F47-8E9E-EE2B7B287E4F}" type="pres">
      <dgm:prSet presAssocID="{E2FD149E-4F08-4FC3-A0D2-4849D2842329}" presName="rect1" presStyleLbl="trAlignAcc1" presStyleIdx="0" presStyleCnt="3">
        <dgm:presLayoutVars>
          <dgm:bulletEnabled val="1"/>
        </dgm:presLayoutVars>
      </dgm:prSet>
      <dgm:spPr/>
    </dgm:pt>
    <dgm:pt modelId="{D6D15D87-BA4E-4B6E-8217-46F91DC01B4D}" type="pres">
      <dgm:prSet presAssocID="{E2FD149E-4F08-4FC3-A0D2-4849D2842329}" presName="rect2" presStyleLbl="fgImgPlace1" presStyleIdx="0" presStyleCnt="3"/>
      <dgm:spPr>
        <a:blipFill>
          <a:blip xmlns:r="http://schemas.openxmlformats.org/officeDocument/2006/relationships" r:embed="rId1"/>
          <a:srcRect/>
          <a:stretch>
            <a:fillRect l="-25000" r="-25000"/>
          </a:stretch>
        </a:blipFill>
      </dgm:spPr>
    </dgm:pt>
    <dgm:pt modelId="{912E86B7-B0AE-4821-9286-C971678A89AE}" type="pres">
      <dgm:prSet presAssocID="{DA9D0E39-E005-46D0-9B34-50C42C987201}" presName="sibTrans" presStyleCnt="0"/>
      <dgm:spPr/>
    </dgm:pt>
    <dgm:pt modelId="{7C8DBC61-2619-4E33-B6B8-6FB88F31BBBF}" type="pres">
      <dgm:prSet presAssocID="{5FB970A9-2673-4658-8885-F79DBAC6612C}" presName="composite" presStyleCnt="0"/>
      <dgm:spPr/>
    </dgm:pt>
    <dgm:pt modelId="{9B52AF25-9A6C-4393-940D-704DBB0D27BC}" type="pres">
      <dgm:prSet presAssocID="{5FB970A9-2673-4658-8885-F79DBAC6612C}" presName="rect1" presStyleLbl="trAlignAcc1" presStyleIdx="1" presStyleCnt="3">
        <dgm:presLayoutVars>
          <dgm:bulletEnabled val="1"/>
        </dgm:presLayoutVars>
      </dgm:prSet>
      <dgm:spPr/>
    </dgm:pt>
    <dgm:pt modelId="{AF3F16CF-C03C-473F-8673-5FE92749F66A}" type="pres">
      <dgm:prSet presAssocID="{5FB970A9-2673-4658-8885-F79DBAC6612C}" presName="rect2" presStyleLbl="fgImgPlace1" presStyleIdx="1" presStyleCnt="3"/>
      <dgm:spPr>
        <a:blipFill>
          <a:blip xmlns:r="http://schemas.openxmlformats.org/officeDocument/2006/relationships" r:embed="rId2"/>
          <a:srcRect/>
          <a:stretch>
            <a:fillRect l="-55000" r="-55000"/>
          </a:stretch>
        </a:blipFill>
      </dgm:spPr>
    </dgm:pt>
    <dgm:pt modelId="{DB22659D-3AD8-4139-8020-A3610EA363BE}" type="pres">
      <dgm:prSet presAssocID="{FD4F0898-7C6B-4944-A1D2-788A366975B2}" presName="sibTrans" presStyleCnt="0"/>
      <dgm:spPr/>
    </dgm:pt>
    <dgm:pt modelId="{AF5B4937-187F-4FF7-9F54-139458824A4F}" type="pres">
      <dgm:prSet presAssocID="{C87DF3D3-E7E9-4A3D-BF23-7D97DB34106A}" presName="composite" presStyleCnt="0"/>
      <dgm:spPr/>
    </dgm:pt>
    <dgm:pt modelId="{FEF41E57-314F-4F3F-9642-7BDCACEF8077}" type="pres">
      <dgm:prSet presAssocID="{C87DF3D3-E7E9-4A3D-BF23-7D97DB34106A}" presName="rect1" presStyleLbl="trAlignAcc1" presStyleIdx="2" presStyleCnt="3">
        <dgm:presLayoutVars>
          <dgm:bulletEnabled val="1"/>
        </dgm:presLayoutVars>
      </dgm:prSet>
      <dgm:spPr/>
    </dgm:pt>
    <dgm:pt modelId="{B919DAA4-6626-4B3E-8AAC-0015B6CBD3E5}" type="pres">
      <dgm:prSet presAssocID="{C87DF3D3-E7E9-4A3D-BF23-7D97DB34106A}" presName="rect2" presStyleLbl="fgImgPlace1" presStyleIdx="2" presStyleCnt="3"/>
      <dgm:spPr>
        <a:blipFill>
          <a:blip xmlns:r="http://schemas.openxmlformats.org/officeDocument/2006/relationships" r:embed="rId3"/>
          <a:srcRect/>
          <a:stretch>
            <a:fillRect l="-13000" r="-13000"/>
          </a:stretch>
        </a:blipFill>
      </dgm:spPr>
    </dgm:pt>
  </dgm:ptLst>
  <dgm:cxnLst>
    <dgm:cxn modelId="{31F8170A-8C41-4186-AA14-7B0343B2994C}" type="presOf" srcId="{80FC7900-9C12-48C3-AE0A-218B40FE8EE5}" destId="{9B52AF25-9A6C-4393-940D-704DBB0D27BC}" srcOrd="0" destOrd="1" presId="urn:microsoft.com/office/officeart/2008/layout/PictureStrips"/>
    <dgm:cxn modelId="{5A533524-6E7E-42A1-A08A-CFD74CF179EB}" srcId="{C87DF3D3-E7E9-4A3D-BF23-7D97DB34106A}" destId="{8CA19574-73D9-4CD3-8A4F-C9782AF314AB}" srcOrd="0" destOrd="0" parTransId="{2D74148D-5C18-45AB-8A31-2E1C53B93A72}" sibTransId="{52B44CB4-A3E4-4E05-9C3F-CF261B36482C}"/>
    <dgm:cxn modelId="{91736728-A264-4D66-9BA5-0DD8D2F1103D}" type="presOf" srcId="{E880C428-83F9-49A2-987E-83F42C021D02}" destId="{3283B528-6DFD-4F47-8E9E-EE2B7B287E4F}" srcOrd="0" destOrd="2" presId="urn:microsoft.com/office/officeart/2008/layout/PictureStrips"/>
    <dgm:cxn modelId="{CFE5E629-667B-44A1-92DE-825CCBDD1A0B}" type="presOf" srcId="{04FCDE82-C465-4912-9C45-8882AB1559EA}" destId="{9B52AF25-9A6C-4393-940D-704DBB0D27BC}" srcOrd="0" destOrd="3" presId="urn:microsoft.com/office/officeart/2008/layout/PictureStrips"/>
    <dgm:cxn modelId="{E19FC52E-BAFA-4558-88F9-F2DC635847FC}" type="presOf" srcId="{C87DF3D3-E7E9-4A3D-BF23-7D97DB34106A}" destId="{FEF41E57-314F-4F3F-9642-7BDCACEF8077}" srcOrd="0" destOrd="0" presId="urn:microsoft.com/office/officeart/2008/layout/PictureStrips"/>
    <dgm:cxn modelId="{0B1B3363-14BD-45E4-B1DE-A33CD496384E}" type="presOf" srcId="{FB4654A9-5CAD-4F2A-9213-438A6302CE0D}" destId="{3283B528-6DFD-4F47-8E9E-EE2B7B287E4F}" srcOrd="0" destOrd="3" presId="urn:microsoft.com/office/officeart/2008/layout/PictureStrips"/>
    <dgm:cxn modelId="{796A3F44-A98D-488A-A8F8-CFFF31921E48}" srcId="{C87DF3D3-E7E9-4A3D-BF23-7D97DB34106A}" destId="{93147CF1-B53B-43BC-8F84-083A56806F67}" srcOrd="1" destOrd="0" parTransId="{A261BF43-CD4F-4997-9530-31F71ADF92D4}" sibTransId="{22536EB2-1D4E-4AB8-87C2-8385C8BD22DE}"/>
    <dgm:cxn modelId="{D2E31D46-604F-45B0-A265-C14A1027BAFC}" type="presOf" srcId="{5C94CC1F-4F34-45F6-9690-9A419A9EE911}" destId="{DA136436-E6B2-4810-9308-B96A1CCE8D25}" srcOrd="0" destOrd="0" presId="urn:microsoft.com/office/officeart/2008/layout/PictureStrips"/>
    <dgm:cxn modelId="{410FC847-E6A1-4938-8037-8F96E7E0D31F}" type="presOf" srcId="{EA880E04-EBFB-4E10-9C13-3B9B0F3A0EDD}" destId="{9B52AF25-9A6C-4393-940D-704DBB0D27BC}" srcOrd="0" destOrd="2" presId="urn:microsoft.com/office/officeart/2008/layout/PictureStrips"/>
    <dgm:cxn modelId="{00BD8158-08F6-4935-905D-C5C24E3C8AFF}" type="presOf" srcId="{E59A83FC-0162-4359-8A6C-55363614516D}" destId="{FEF41E57-314F-4F3F-9642-7BDCACEF8077}" srcOrd="0" destOrd="3" presId="urn:microsoft.com/office/officeart/2008/layout/PictureStrips"/>
    <dgm:cxn modelId="{48EAA88C-0722-4A54-9D11-9DF8703B131B}" srcId="{C87DF3D3-E7E9-4A3D-BF23-7D97DB34106A}" destId="{E59A83FC-0162-4359-8A6C-55363614516D}" srcOrd="2" destOrd="0" parTransId="{3F7824C2-0A26-4971-83FA-A12709F5AC13}" sibTransId="{3382AEC9-2EFE-45C8-B331-16A855E1FC32}"/>
    <dgm:cxn modelId="{9544C494-4411-4E1D-A033-0717A68D5A6A}" srcId="{5C94CC1F-4F34-45F6-9690-9A419A9EE911}" destId="{C87DF3D3-E7E9-4A3D-BF23-7D97DB34106A}" srcOrd="2" destOrd="0" parTransId="{2FCD86AD-6AD1-497D-8310-3B8B81A929EF}" sibTransId="{F5DD027C-6D59-49B1-8050-631B507ECB01}"/>
    <dgm:cxn modelId="{305E5B9B-587D-4D33-B9DC-F4E2E558DD68}" srcId="{E2FD149E-4F08-4FC3-A0D2-4849D2842329}" destId="{41D7ED81-E039-414F-A5C4-CC4C851CDD6E}" srcOrd="0" destOrd="0" parTransId="{CE432007-2B5A-4215-86E2-19526447AD64}" sibTransId="{5B4AB213-2EB2-4737-B8B9-B1905FB44FCA}"/>
    <dgm:cxn modelId="{7FCA97A0-9A81-4F33-904B-BA033815786A}" srcId="{5C94CC1F-4F34-45F6-9690-9A419A9EE911}" destId="{E2FD149E-4F08-4FC3-A0D2-4849D2842329}" srcOrd="0" destOrd="0" parTransId="{9A66DD9E-01D0-4846-BE2E-5AFA48C6B246}" sibTransId="{DA9D0E39-E005-46D0-9B34-50C42C987201}"/>
    <dgm:cxn modelId="{FD81C3A1-B8FE-4753-B6E4-6BB4D8643909}" type="presOf" srcId="{E2FD149E-4F08-4FC3-A0D2-4849D2842329}" destId="{3283B528-6DFD-4F47-8E9E-EE2B7B287E4F}" srcOrd="0" destOrd="0" presId="urn:microsoft.com/office/officeart/2008/layout/PictureStrips"/>
    <dgm:cxn modelId="{8C733BAE-1EC4-48B8-BD96-E8E17A71531E}" type="presOf" srcId="{8CA19574-73D9-4CD3-8A4F-C9782AF314AB}" destId="{FEF41E57-314F-4F3F-9642-7BDCACEF8077}" srcOrd="0" destOrd="1" presId="urn:microsoft.com/office/officeart/2008/layout/PictureStrips"/>
    <dgm:cxn modelId="{CB04C3C6-F311-4378-82E8-4CFFE09B5F45}" srcId="{E2FD149E-4F08-4FC3-A0D2-4849D2842329}" destId="{E880C428-83F9-49A2-987E-83F42C021D02}" srcOrd="1" destOrd="0" parTransId="{DEC3A0CB-034D-464B-AA8C-993820E3B875}" sibTransId="{4A26AEC0-8643-48D3-BB89-45ED214F0543}"/>
    <dgm:cxn modelId="{8E11E6CF-E819-4709-828B-27A32F95A16F}" srcId="{5FB970A9-2673-4658-8885-F79DBAC6612C}" destId="{80FC7900-9C12-48C3-AE0A-218B40FE8EE5}" srcOrd="0" destOrd="0" parTransId="{CA3EB414-1946-4F00-B496-7ABA86869E87}" sibTransId="{E2AE3986-D7D3-4265-AFED-12E89BBC93AF}"/>
    <dgm:cxn modelId="{E60017D3-9BB5-4AFF-8085-55E9FE3E7A21}" type="presOf" srcId="{93147CF1-B53B-43BC-8F84-083A56806F67}" destId="{FEF41E57-314F-4F3F-9642-7BDCACEF8077}" srcOrd="0" destOrd="2" presId="urn:microsoft.com/office/officeart/2008/layout/PictureStrips"/>
    <dgm:cxn modelId="{448102D8-6725-49C2-B64E-A96E29649A22}" srcId="{5C94CC1F-4F34-45F6-9690-9A419A9EE911}" destId="{5FB970A9-2673-4658-8885-F79DBAC6612C}" srcOrd="1" destOrd="0" parTransId="{3FBC4527-7F6C-4013-8695-041BEB70D561}" sibTransId="{FD4F0898-7C6B-4944-A1D2-788A366975B2}"/>
    <dgm:cxn modelId="{2A6687DF-7749-48E1-BB98-76CDF44AD50D}" srcId="{E2FD149E-4F08-4FC3-A0D2-4849D2842329}" destId="{FB4654A9-5CAD-4F2A-9213-438A6302CE0D}" srcOrd="2" destOrd="0" parTransId="{FCA31C7E-CBD4-42B9-8ADA-15F9F466A0FB}" sibTransId="{0B14F01E-2854-4E31-BA62-D41E1375E261}"/>
    <dgm:cxn modelId="{12D9A3E3-E4D8-4786-89AE-3F87EDADAD7C}" type="presOf" srcId="{5FB970A9-2673-4658-8885-F79DBAC6612C}" destId="{9B52AF25-9A6C-4393-940D-704DBB0D27BC}" srcOrd="0" destOrd="0" presId="urn:microsoft.com/office/officeart/2008/layout/PictureStrips"/>
    <dgm:cxn modelId="{2EF470F0-2AFF-4EC7-893C-1A557F7BB9FD}" srcId="{5FB970A9-2673-4658-8885-F79DBAC6612C}" destId="{04FCDE82-C465-4912-9C45-8882AB1559EA}" srcOrd="2" destOrd="0" parTransId="{C46F1438-A593-4247-8A95-8E48123D0E5C}" sibTransId="{AB4A1639-409A-425F-AFA8-C5057F7A8E48}"/>
    <dgm:cxn modelId="{E2E158F0-3C2B-4063-850C-F328C572B6AD}" type="presOf" srcId="{41D7ED81-E039-414F-A5C4-CC4C851CDD6E}" destId="{3283B528-6DFD-4F47-8E9E-EE2B7B287E4F}" srcOrd="0" destOrd="1" presId="urn:microsoft.com/office/officeart/2008/layout/PictureStrips"/>
    <dgm:cxn modelId="{99A7BFFC-8076-43F0-A263-C25AB742E9D8}" srcId="{5FB970A9-2673-4658-8885-F79DBAC6612C}" destId="{EA880E04-EBFB-4E10-9C13-3B9B0F3A0EDD}" srcOrd="1" destOrd="0" parTransId="{4BF87C16-FE63-4E43-BCE2-428A81B686EE}" sibTransId="{402FF5CF-895A-4B1C-BB86-5245A2C2C10C}"/>
    <dgm:cxn modelId="{7EAC662E-C6FE-4C01-B27C-A28FDFDC4F99}" type="presParOf" srcId="{DA136436-E6B2-4810-9308-B96A1CCE8D25}" destId="{F2C4EDB1-3F16-4597-A50B-CAA4C2CD4197}" srcOrd="0" destOrd="0" presId="urn:microsoft.com/office/officeart/2008/layout/PictureStrips"/>
    <dgm:cxn modelId="{3D00D1C8-EFDE-4DE6-B649-EFD5DE6AC7A0}" type="presParOf" srcId="{F2C4EDB1-3F16-4597-A50B-CAA4C2CD4197}" destId="{3283B528-6DFD-4F47-8E9E-EE2B7B287E4F}" srcOrd="0" destOrd="0" presId="urn:microsoft.com/office/officeart/2008/layout/PictureStrips"/>
    <dgm:cxn modelId="{D2E3ABA2-C781-4352-8361-25B40C18056D}" type="presParOf" srcId="{F2C4EDB1-3F16-4597-A50B-CAA4C2CD4197}" destId="{D6D15D87-BA4E-4B6E-8217-46F91DC01B4D}" srcOrd="1" destOrd="0" presId="urn:microsoft.com/office/officeart/2008/layout/PictureStrips"/>
    <dgm:cxn modelId="{F9CB4E57-A8A2-403A-A0F5-3EDA842794AC}" type="presParOf" srcId="{DA136436-E6B2-4810-9308-B96A1CCE8D25}" destId="{912E86B7-B0AE-4821-9286-C971678A89AE}" srcOrd="1" destOrd="0" presId="urn:microsoft.com/office/officeart/2008/layout/PictureStrips"/>
    <dgm:cxn modelId="{6C25C3DC-727C-4802-B153-AE6104895095}" type="presParOf" srcId="{DA136436-E6B2-4810-9308-B96A1CCE8D25}" destId="{7C8DBC61-2619-4E33-B6B8-6FB88F31BBBF}" srcOrd="2" destOrd="0" presId="urn:microsoft.com/office/officeart/2008/layout/PictureStrips"/>
    <dgm:cxn modelId="{257F8679-37A3-4C51-A03E-515EDB6F6765}" type="presParOf" srcId="{7C8DBC61-2619-4E33-B6B8-6FB88F31BBBF}" destId="{9B52AF25-9A6C-4393-940D-704DBB0D27BC}" srcOrd="0" destOrd="0" presId="urn:microsoft.com/office/officeart/2008/layout/PictureStrips"/>
    <dgm:cxn modelId="{4079B6D0-6A39-4D4C-9D8E-B634EAA72046}" type="presParOf" srcId="{7C8DBC61-2619-4E33-B6B8-6FB88F31BBBF}" destId="{AF3F16CF-C03C-473F-8673-5FE92749F66A}" srcOrd="1" destOrd="0" presId="urn:microsoft.com/office/officeart/2008/layout/PictureStrips"/>
    <dgm:cxn modelId="{4A4A3242-D761-4D3F-B63A-197C1FD0E0D0}" type="presParOf" srcId="{DA136436-E6B2-4810-9308-B96A1CCE8D25}" destId="{DB22659D-3AD8-4139-8020-A3610EA363BE}" srcOrd="3" destOrd="0" presId="urn:microsoft.com/office/officeart/2008/layout/PictureStrips"/>
    <dgm:cxn modelId="{48910520-2102-431F-92D7-32677ADF20A7}" type="presParOf" srcId="{DA136436-E6B2-4810-9308-B96A1CCE8D25}" destId="{AF5B4937-187F-4FF7-9F54-139458824A4F}" srcOrd="4" destOrd="0" presId="urn:microsoft.com/office/officeart/2008/layout/PictureStrips"/>
    <dgm:cxn modelId="{B7A56E30-5DA4-4D3A-B94C-65189AE4C8FC}" type="presParOf" srcId="{AF5B4937-187F-4FF7-9F54-139458824A4F}" destId="{FEF41E57-314F-4F3F-9642-7BDCACEF8077}" srcOrd="0" destOrd="0" presId="urn:microsoft.com/office/officeart/2008/layout/PictureStrips"/>
    <dgm:cxn modelId="{96AFD218-03A8-4F30-B3F3-08A77A667707}" type="presParOf" srcId="{AF5B4937-187F-4FF7-9F54-139458824A4F}" destId="{B919DAA4-6626-4B3E-8AAC-0015B6CBD3E5}"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94CC1F-4F34-45F6-9690-9A419A9EE911}" type="doc">
      <dgm:prSet loTypeId="urn:microsoft.com/office/officeart/2008/layout/PictureStrips" loCatId="list" qsTypeId="urn:microsoft.com/office/officeart/2005/8/quickstyle/simple1" qsCatId="simple" csTypeId="urn:microsoft.com/office/officeart/2005/8/colors/accent2_1" csCatId="accent2" phldr="1"/>
      <dgm:spPr/>
      <dgm:t>
        <a:bodyPr/>
        <a:lstStyle/>
        <a:p>
          <a:endParaRPr lang="en-US"/>
        </a:p>
      </dgm:t>
    </dgm:pt>
    <dgm:pt modelId="{E2FD149E-4F08-4FC3-A0D2-4849D2842329}">
      <dgm:prSet phldrT="[Text]" phldr="0" custT="1"/>
      <dgm:spPr/>
      <dgm:t>
        <a:bodyPr/>
        <a:lstStyle/>
        <a:p>
          <a:r>
            <a:rPr lang="en-US" sz="2400"/>
            <a:t>Scientific Opportunities</a:t>
          </a:r>
        </a:p>
      </dgm:t>
    </dgm:pt>
    <dgm:pt modelId="{9A66DD9E-01D0-4846-BE2E-5AFA48C6B246}" type="parTrans" cxnId="{7FCA97A0-9A81-4F33-904B-BA033815786A}">
      <dgm:prSet/>
      <dgm:spPr/>
      <dgm:t>
        <a:bodyPr/>
        <a:lstStyle/>
        <a:p>
          <a:endParaRPr lang="en-US" sz="2000"/>
        </a:p>
      </dgm:t>
    </dgm:pt>
    <dgm:pt modelId="{DA9D0E39-E005-46D0-9B34-50C42C987201}" type="sibTrans" cxnId="{7FCA97A0-9A81-4F33-904B-BA033815786A}">
      <dgm:prSet/>
      <dgm:spPr/>
      <dgm:t>
        <a:bodyPr/>
        <a:lstStyle/>
        <a:p>
          <a:endParaRPr lang="en-US" sz="2000"/>
        </a:p>
      </dgm:t>
    </dgm:pt>
    <dgm:pt modelId="{41D7ED81-E039-414F-A5C4-CC4C851CDD6E}">
      <dgm:prSet phldrT="[Text]" phldr="0" custT="1"/>
      <dgm:spPr/>
      <dgm:t>
        <a:bodyPr/>
        <a:lstStyle/>
        <a:p>
          <a:r>
            <a:rPr lang="en-US" sz="2000"/>
            <a:t>Experimental design</a:t>
          </a:r>
        </a:p>
      </dgm:t>
    </dgm:pt>
    <dgm:pt modelId="{CE432007-2B5A-4215-86E2-19526447AD64}" type="parTrans" cxnId="{305E5B9B-587D-4D33-B9DC-F4E2E558DD68}">
      <dgm:prSet/>
      <dgm:spPr/>
      <dgm:t>
        <a:bodyPr/>
        <a:lstStyle/>
        <a:p>
          <a:endParaRPr lang="en-US" sz="2000"/>
        </a:p>
      </dgm:t>
    </dgm:pt>
    <dgm:pt modelId="{5B4AB213-2EB2-4737-B8B9-B1905FB44FCA}" type="sibTrans" cxnId="{305E5B9B-587D-4D33-B9DC-F4E2E558DD68}">
      <dgm:prSet/>
      <dgm:spPr/>
      <dgm:t>
        <a:bodyPr/>
        <a:lstStyle/>
        <a:p>
          <a:endParaRPr lang="en-US" sz="2000"/>
        </a:p>
      </dgm:t>
    </dgm:pt>
    <dgm:pt modelId="{5FB970A9-2673-4658-8885-F79DBAC6612C}">
      <dgm:prSet phldrT="[Text]" phldr="0" custT="1"/>
      <dgm:spPr/>
      <dgm:t>
        <a:bodyPr/>
        <a:lstStyle/>
        <a:p>
          <a:r>
            <a:rPr lang="en-US" sz="2400"/>
            <a:t>Personal Opportunities</a:t>
          </a:r>
        </a:p>
      </dgm:t>
    </dgm:pt>
    <dgm:pt modelId="{3FBC4527-7F6C-4013-8695-041BEB70D561}" type="parTrans" cxnId="{448102D8-6725-49C2-B64E-A96E29649A22}">
      <dgm:prSet/>
      <dgm:spPr/>
      <dgm:t>
        <a:bodyPr/>
        <a:lstStyle/>
        <a:p>
          <a:endParaRPr lang="en-US" sz="2000"/>
        </a:p>
      </dgm:t>
    </dgm:pt>
    <dgm:pt modelId="{FD4F0898-7C6B-4944-A1D2-788A366975B2}" type="sibTrans" cxnId="{448102D8-6725-49C2-B64E-A96E29649A22}">
      <dgm:prSet/>
      <dgm:spPr/>
      <dgm:t>
        <a:bodyPr/>
        <a:lstStyle/>
        <a:p>
          <a:endParaRPr lang="en-US" sz="2000"/>
        </a:p>
      </dgm:t>
    </dgm:pt>
    <dgm:pt modelId="{80FC7900-9C12-48C3-AE0A-218B40FE8EE5}">
      <dgm:prSet phldrT="[Text]" phldr="0" custT="1"/>
      <dgm:spPr/>
      <dgm:t>
        <a:bodyPr/>
        <a:lstStyle/>
        <a:p>
          <a:r>
            <a:rPr lang="en-US" sz="2000"/>
            <a:t>Confidence and independence</a:t>
          </a:r>
        </a:p>
      </dgm:t>
    </dgm:pt>
    <dgm:pt modelId="{CA3EB414-1946-4F00-B496-7ABA86869E87}" type="parTrans" cxnId="{8E11E6CF-E819-4709-828B-27A32F95A16F}">
      <dgm:prSet/>
      <dgm:spPr/>
      <dgm:t>
        <a:bodyPr/>
        <a:lstStyle/>
        <a:p>
          <a:endParaRPr lang="en-US" sz="2000"/>
        </a:p>
      </dgm:t>
    </dgm:pt>
    <dgm:pt modelId="{E2AE3986-D7D3-4265-AFED-12E89BBC93AF}" type="sibTrans" cxnId="{8E11E6CF-E819-4709-828B-27A32F95A16F}">
      <dgm:prSet/>
      <dgm:spPr/>
      <dgm:t>
        <a:bodyPr/>
        <a:lstStyle/>
        <a:p>
          <a:endParaRPr lang="en-US" sz="2000"/>
        </a:p>
      </dgm:t>
    </dgm:pt>
    <dgm:pt modelId="{C87DF3D3-E7E9-4A3D-BF23-7D97DB34106A}">
      <dgm:prSet phldrT="[Text]" phldr="0" custT="1"/>
      <dgm:spPr/>
      <dgm:t>
        <a:bodyPr/>
        <a:lstStyle/>
        <a:p>
          <a:r>
            <a:rPr lang="en-US" sz="2400"/>
            <a:t>Professional Opportunities</a:t>
          </a:r>
        </a:p>
      </dgm:t>
    </dgm:pt>
    <dgm:pt modelId="{2FCD86AD-6AD1-497D-8310-3B8B81A929EF}" type="parTrans" cxnId="{9544C494-4411-4E1D-A033-0717A68D5A6A}">
      <dgm:prSet/>
      <dgm:spPr/>
      <dgm:t>
        <a:bodyPr/>
        <a:lstStyle/>
        <a:p>
          <a:endParaRPr lang="en-US" sz="2000"/>
        </a:p>
      </dgm:t>
    </dgm:pt>
    <dgm:pt modelId="{F5DD027C-6D59-49B1-8050-631B507ECB01}" type="sibTrans" cxnId="{9544C494-4411-4E1D-A033-0717A68D5A6A}">
      <dgm:prSet/>
      <dgm:spPr/>
      <dgm:t>
        <a:bodyPr/>
        <a:lstStyle/>
        <a:p>
          <a:endParaRPr lang="en-US" sz="2000"/>
        </a:p>
      </dgm:t>
    </dgm:pt>
    <dgm:pt modelId="{8CA19574-73D9-4CD3-8A4F-C9782AF314AB}">
      <dgm:prSet phldrT="[Text]" phldr="0" custT="1"/>
      <dgm:spPr/>
      <dgm:t>
        <a:bodyPr/>
        <a:lstStyle/>
        <a:p>
          <a:r>
            <a:rPr lang="en-US" sz="2000"/>
            <a:t>Conference presentations</a:t>
          </a:r>
        </a:p>
      </dgm:t>
    </dgm:pt>
    <dgm:pt modelId="{2D74148D-5C18-45AB-8A31-2E1C53B93A72}" type="parTrans" cxnId="{5A533524-6E7E-42A1-A08A-CFD74CF179EB}">
      <dgm:prSet/>
      <dgm:spPr/>
      <dgm:t>
        <a:bodyPr/>
        <a:lstStyle/>
        <a:p>
          <a:endParaRPr lang="en-US" sz="2000"/>
        </a:p>
      </dgm:t>
    </dgm:pt>
    <dgm:pt modelId="{52B44CB4-A3E4-4E05-9C3F-CF261B36482C}" type="sibTrans" cxnId="{5A533524-6E7E-42A1-A08A-CFD74CF179EB}">
      <dgm:prSet/>
      <dgm:spPr/>
      <dgm:t>
        <a:bodyPr/>
        <a:lstStyle/>
        <a:p>
          <a:endParaRPr lang="en-US" sz="2000"/>
        </a:p>
      </dgm:t>
    </dgm:pt>
    <dgm:pt modelId="{61B6CE9B-52EA-49ED-A868-F1E28829C9CC}">
      <dgm:prSet phldrT="[Text]" phldr="0" custT="1"/>
      <dgm:spPr/>
      <dgm:t>
        <a:bodyPr/>
        <a:lstStyle/>
        <a:p>
          <a:r>
            <a:rPr lang="en-US" sz="2000"/>
            <a:t>Critical thinking (e.g., grant writing)</a:t>
          </a:r>
        </a:p>
      </dgm:t>
    </dgm:pt>
    <dgm:pt modelId="{CE55BBD4-E836-43DB-8CF7-AADAFB4FA6DF}" type="parTrans" cxnId="{AD8F69BB-292D-4A39-994C-13FC5D54B8E3}">
      <dgm:prSet/>
      <dgm:spPr/>
      <dgm:t>
        <a:bodyPr/>
        <a:lstStyle/>
        <a:p>
          <a:endParaRPr lang="en-US"/>
        </a:p>
      </dgm:t>
    </dgm:pt>
    <dgm:pt modelId="{C204A4A9-EB7B-4040-A293-AEBBB21FA239}" type="sibTrans" cxnId="{AD8F69BB-292D-4A39-994C-13FC5D54B8E3}">
      <dgm:prSet/>
      <dgm:spPr/>
      <dgm:t>
        <a:bodyPr/>
        <a:lstStyle/>
        <a:p>
          <a:endParaRPr lang="en-US"/>
        </a:p>
      </dgm:t>
    </dgm:pt>
    <dgm:pt modelId="{FC603F8F-0E4B-4878-B171-2B4EBB138FA7}">
      <dgm:prSet phldrT="[Text]" phldr="0" custT="1"/>
      <dgm:spPr/>
      <dgm:t>
        <a:bodyPr/>
        <a:lstStyle/>
        <a:p>
          <a:r>
            <a:rPr lang="en-US" sz="2000"/>
            <a:t>Data analysis</a:t>
          </a:r>
        </a:p>
      </dgm:t>
    </dgm:pt>
    <dgm:pt modelId="{23504029-6D6E-436F-BE26-E940A23CE39F}" type="parTrans" cxnId="{653850DC-8B8E-49CF-99AC-F2E180F39CF2}">
      <dgm:prSet/>
      <dgm:spPr/>
      <dgm:t>
        <a:bodyPr/>
        <a:lstStyle/>
        <a:p>
          <a:endParaRPr lang="en-US"/>
        </a:p>
      </dgm:t>
    </dgm:pt>
    <dgm:pt modelId="{02C91CC7-76A7-466C-A331-45EA62513173}" type="sibTrans" cxnId="{653850DC-8B8E-49CF-99AC-F2E180F39CF2}">
      <dgm:prSet/>
      <dgm:spPr/>
      <dgm:t>
        <a:bodyPr/>
        <a:lstStyle/>
        <a:p>
          <a:endParaRPr lang="en-US"/>
        </a:p>
      </dgm:t>
    </dgm:pt>
    <dgm:pt modelId="{70A9C5B2-C750-4D78-8ADF-759D5884BFD6}">
      <dgm:prSet phldrT="[Text]" phldr="0" custT="1"/>
      <dgm:spPr/>
      <dgm:t>
        <a:bodyPr/>
        <a:lstStyle/>
        <a:p>
          <a:r>
            <a:rPr lang="en-US" sz="2000"/>
            <a:t>Networking</a:t>
          </a:r>
        </a:p>
      </dgm:t>
    </dgm:pt>
    <dgm:pt modelId="{80AF2857-548C-4C92-A874-B77742A666D6}" type="parTrans" cxnId="{2A88420C-25EE-443A-BC1B-AD15ED4961F7}">
      <dgm:prSet/>
      <dgm:spPr/>
      <dgm:t>
        <a:bodyPr/>
        <a:lstStyle/>
        <a:p>
          <a:endParaRPr lang="en-US"/>
        </a:p>
      </dgm:t>
    </dgm:pt>
    <dgm:pt modelId="{2FE514F6-CC2D-4162-9FEC-FA49F6EC7B8F}" type="sibTrans" cxnId="{2A88420C-25EE-443A-BC1B-AD15ED4961F7}">
      <dgm:prSet/>
      <dgm:spPr/>
      <dgm:t>
        <a:bodyPr/>
        <a:lstStyle/>
        <a:p>
          <a:endParaRPr lang="en-US"/>
        </a:p>
      </dgm:t>
    </dgm:pt>
    <dgm:pt modelId="{3D0BCA08-AAA7-46BF-A423-5AD61BC9B8B1}">
      <dgm:prSet phldrT="[Text]" phldr="0" custT="1"/>
      <dgm:spPr/>
      <dgm:t>
        <a:bodyPr/>
        <a:lstStyle/>
        <a:p>
          <a:r>
            <a:rPr lang="en-US" sz="2000"/>
            <a:t>Leadership and mentoring</a:t>
          </a:r>
        </a:p>
      </dgm:t>
    </dgm:pt>
    <dgm:pt modelId="{FF8B5BA0-8C8B-425D-952D-A8DCA14F9944}" type="parTrans" cxnId="{AC3ABE9C-9FBA-48FB-A9B0-AE3944124E6F}">
      <dgm:prSet/>
      <dgm:spPr/>
      <dgm:t>
        <a:bodyPr/>
        <a:lstStyle/>
        <a:p>
          <a:endParaRPr lang="en-US"/>
        </a:p>
      </dgm:t>
    </dgm:pt>
    <dgm:pt modelId="{C260D678-49A1-4DF1-84EB-C987482F0EB8}" type="sibTrans" cxnId="{AC3ABE9C-9FBA-48FB-A9B0-AE3944124E6F}">
      <dgm:prSet/>
      <dgm:spPr/>
      <dgm:t>
        <a:bodyPr/>
        <a:lstStyle/>
        <a:p>
          <a:endParaRPr lang="en-US"/>
        </a:p>
      </dgm:t>
    </dgm:pt>
    <dgm:pt modelId="{34F84B3A-5D8F-401E-B4ED-300E6C9A4175}">
      <dgm:prSet phldrT="[Text]" phldr="0" custT="1"/>
      <dgm:spPr/>
      <dgm:t>
        <a:bodyPr/>
        <a:lstStyle/>
        <a:p>
          <a:r>
            <a:rPr lang="en-US" sz="2000"/>
            <a:t>Time management</a:t>
          </a:r>
        </a:p>
      </dgm:t>
    </dgm:pt>
    <dgm:pt modelId="{11567175-C21B-42CD-8AB4-DF9878922109}" type="parTrans" cxnId="{9ADB7866-C1B5-477E-B26C-8AD182B75A12}">
      <dgm:prSet/>
      <dgm:spPr/>
      <dgm:t>
        <a:bodyPr/>
        <a:lstStyle/>
        <a:p>
          <a:endParaRPr lang="en-US"/>
        </a:p>
      </dgm:t>
    </dgm:pt>
    <dgm:pt modelId="{5B0CB6F8-010D-4234-8E99-EA1B6D7DD997}" type="sibTrans" cxnId="{9ADB7866-C1B5-477E-B26C-8AD182B75A12}">
      <dgm:prSet/>
      <dgm:spPr/>
      <dgm:t>
        <a:bodyPr/>
        <a:lstStyle/>
        <a:p>
          <a:endParaRPr lang="en-US"/>
        </a:p>
      </dgm:t>
    </dgm:pt>
    <dgm:pt modelId="{837E6DBE-EB0B-428D-BCDA-E8076FBFE098}">
      <dgm:prSet phldrT="[Text]" phldr="0" custT="1"/>
      <dgm:spPr/>
      <dgm:t>
        <a:bodyPr/>
        <a:lstStyle/>
        <a:p>
          <a:endParaRPr lang="en-US" sz="1400"/>
        </a:p>
      </dgm:t>
    </dgm:pt>
    <dgm:pt modelId="{421A8B25-35E1-40DF-B969-DD396D96C051}" type="parTrans" cxnId="{EAF950B1-CFCC-4C1D-B020-B4E73DE584BA}">
      <dgm:prSet/>
      <dgm:spPr/>
      <dgm:t>
        <a:bodyPr/>
        <a:lstStyle/>
        <a:p>
          <a:endParaRPr lang="en-US"/>
        </a:p>
      </dgm:t>
    </dgm:pt>
    <dgm:pt modelId="{2587B570-E7A7-4067-BAA9-26FC314C6BD4}" type="sibTrans" cxnId="{EAF950B1-CFCC-4C1D-B020-B4E73DE584BA}">
      <dgm:prSet/>
      <dgm:spPr/>
      <dgm:t>
        <a:bodyPr/>
        <a:lstStyle/>
        <a:p>
          <a:endParaRPr lang="en-US"/>
        </a:p>
      </dgm:t>
    </dgm:pt>
    <dgm:pt modelId="{D60A3EC0-8B34-4BEB-8F24-CB5E8A6A337A}">
      <dgm:prSet phldrT="[Text]" phldr="0" custT="1"/>
      <dgm:spPr/>
      <dgm:t>
        <a:bodyPr/>
        <a:lstStyle/>
        <a:p>
          <a:endParaRPr lang="en-US" sz="2000"/>
        </a:p>
      </dgm:t>
    </dgm:pt>
    <dgm:pt modelId="{058BD70F-E03A-439A-8D02-DD4FE4EF3010}" type="parTrans" cxnId="{4ECE0555-2586-43DF-AF02-EFFA34A3117F}">
      <dgm:prSet/>
      <dgm:spPr/>
      <dgm:t>
        <a:bodyPr/>
        <a:lstStyle/>
        <a:p>
          <a:endParaRPr lang="en-US"/>
        </a:p>
      </dgm:t>
    </dgm:pt>
    <dgm:pt modelId="{C4D6B3EB-E3EF-407F-8C63-1ED173AAA960}" type="sibTrans" cxnId="{4ECE0555-2586-43DF-AF02-EFFA34A3117F}">
      <dgm:prSet/>
      <dgm:spPr/>
      <dgm:t>
        <a:bodyPr/>
        <a:lstStyle/>
        <a:p>
          <a:endParaRPr lang="en-US"/>
        </a:p>
      </dgm:t>
    </dgm:pt>
    <dgm:pt modelId="{EEB47748-7DCF-4538-8B42-DDF59D52FCB4}">
      <dgm:prSet phldrT="[Text]" phldr="0" custT="1"/>
      <dgm:spPr/>
      <dgm:t>
        <a:bodyPr/>
        <a:lstStyle/>
        <a:p>
          <a:r>
            <a:rPr lang="en-US" sz="2000"/>
            <a:t>Scientific publications</a:t>
          </a:r>
        </a:p>
      </dgm:t>
    </dgm:pt>
    <dgm:pt modelId="{F15EBC2D-6591-4998-83F7-1CAA2B8D0A60}" type="parTrans" cxnId="{0DCAC41A-8B22-4009-97C8-DE23237C90E1}">
      <dgm:prSet/>
      <dgm:spPr/>
      <dgm:t>
        <a:bodyPr/>
        <a:lstStyle/>
        <a:p>
          <a:endParaRPr lang="en-US"/>
        </a:p>
      </dgm:t>
    </dgm:pt>
    <dgm:pt modelId="{BECA014B-F052-4C11-A926-70DBFDAE75FE}" type="sibTrans" cxnId="{0DCAC41A-8B22-4009-97C8-DE23237C90E1}">
      <dgm:prSet/>
      <dgm:spPr/>
      <dgm:t>
        <a:bodyPr/>
        <a:lstStyle/>
        <a:p>
          <a:endParaRPr lang="en-US"/>
        </a:p>
      </dgm:t>
    </dgm:pt>
    <dgm:pt modelId="{78AA64E4-0FD6-4116-85E0-09FCED2FDEFA}" type="pres">
      <dgm:prSet presAssocID="{5C94CC1F-4F34-45F6-9690-9A419A9EE911}" presName="Name0" presStyleCnt="0">
        <dgm:presLayoutVars>
          <dgm:dir/>
          <dgm:resizeHandles val="exact"/>
        </dgm:presLayoutVars>
      </dgm:prSet>
      <dgm:spPr/>
    </dgm:pt>
    <dgm:pt modelId="{27CCE255-B22C-4AAF-B0B6-0328ACB760B0}" type="pres">
      <dgm:prSet presAssocID="{E2FD149E-4F08-4FC3-A0D2-4849D2842329}" presName="composite" presStyleCnt="0"/>
      <dgm:spPr/>
    </dgm:pt>
    <dgm:pt modelId="{ED50C6E5-C3AB-45CC-A7D5-0CDAA3D02417}" type="pres">
      <dgm:prSet presAssocID="{E2FD149E-4F08-4FC3-A0D2-4849D2842329}" presName="rect1" presStyleLbl="trAlignAcc1" presStyleIdx="0" presStyleCnt="3">
        <dgm:presLayoutVars>
          <dgm:bulletEnabled val="1"/>
        </dgm:presLayoutVars>
      </dgm:prSet>
      <dgm:spPr/>
    </dgm:pt>
    <dgm:pt modelId="{F301B2AE-0601-41D6-A56A-806ED5FD5CA6}" type="pres">
      <dgm:prSet presAssocID="{E2FD149E-4F08-4FC3-A0D2-4849D2842329}" presName="rect2" presStyleLbl="fgImgPlace1" presStyleIdx="0" presStyleCnt="3"/>
      <dgm:spPr>
        <a:blipFill>
          <a:blip xmlns:r="http://schemas.openxmlformats.org/officeDocument/2006/relationships" r:embed="rId1"/>
          <a:srcRect/>
          <a:stretch>
            <a:fillRect l="-6000" r="-6000"/>
          </a:stretch>
        </a:blipFill>
      </dgm:spPr>
    </dgm:pt>
    <dgm:pt modelId="{913B76DD-3369-42A2-916F-B065995D5E1B}" type="pres">
      <dgm:prSet presAssocID="{DA9D0E39-E005-46D0-9B34-50C42C987201}" presName="sibTrans" presStyleCnt="0"/>
      <dgm:spPr/>
    </dgm:pt>
    <dgm:pt modelId="{52EB88C6-48E2-4FDB-B9E5-7F07208B7305}" type="pres">
      <dgm:prSet presAssocID="{5FB970A9-2673-4658-8885-F79DBAC6612C}" presName="composite" presStyleCnt="0"/>
      <dgm:spPr/>
    </dgm:pt>
    <dgm:pt modelId="{94298CA0-9484-49EB-A361-819FEA63ACDD}" type="pres">
      <dgm:prSet presAssocID="{5FB970A9-2673-4658-8885-F79DBAC6612C}" presName="rect1" presStyleLbl="trAlignAcc1" presStyleIdx="1" presStyleCnt="3">
        <dgm:presLayoutVars>
          <dgm:bulletEnabled val="1"/>
        </dgm:presLayoutVars>
      </dgm:prSet>
      <dgm:spPr/>
    </dgm:pt>
    <dgm:pt modelId="{C0523717-A535-47AC-A808-01C579AC96D7}" type="pres">
      <dgm:prSet presAssocID="{5FB970A9-2673-4658-8885-F79DBAC6612C}" presName="rect2" presStyleLbl="fgImgPlace1" presStyleIdx="1" presStyleCnt="3"/>
      <dgm:spPr>
        <a:blipFill>
          <a:blip xmlns:r="http://schemas.openxmlformats.org/officeDocument/2006/relationships" r:embed="rId2"/>
          <a:srcRect/>
          <a:stretch>
            <a:fillRect t="-9000" b="-9000"/>
          </a:stretch>
        </a:blipFill>
      </dgm:spPr>
    </dgm:pt>
    <dgm:pt modelId="{63750162-3245-45EA-983A-A9C308E1BED1}" type="pres">
      <dgm:prSet presAssocID="{FD4F0898-7C6B-4944-A1D2-788A366975B2}" presName="sibTrans" presStyleCnt="0"/>
      <dgm:spPr/>
    </dgm:pt>
    <dgm:pt modelId="{3043E46A-4B3E-4704-967E-680A5B64B71B}" type="pres">
      <dgm:prSet presAssocID="{C87DF3D3-E7E9-4A3D-BF23-7D97DB34106A}" presName="composite" presStyleCnt="0"/>
      <dgm:spPr/>
    </dgm:pt>
    <dgm:pt modelId="{C79E008C-0D46-4D61-97E4-7179F388D432}" type="pres">
      <dgm:prSet presAssocID="{C87DF3D3-E7E9-4A3D-BF23-7D97DB34106A}" presName="rect1" presStyleLbl="trAlignAcc1" presStyleIdx="2" presStyleCnt="3">
        <dgm:presLayoutVars>
          <dgm:bulletEnabled val="1"/>
        </dgm:presLayoutVars>
      </dgm:prSet>
      <dgm:spPr/>
    </dgm:pt>
    <dgm:pt modelId="{B3DE631E-DC45-46C3-BD42-8FA25E1374AF}" type="pres">
      <dgm:prSet presAssocID="{C87DF3D3-E7E9-4A3D-BF23-7D97DB34106A}" presName="rect2" presStyleLbl="fgImgPlace1" presStyleIdx="2" presStyleCnt="3"/>
      <dgm:spPr>
        <a:blipFill>
          <a:blip xmlns:r="http://schemas.openxmlformats.org/officeDocument/2006/relationships" r:embed="rId3"/>
          <a:srcRect/>
          <a:stretch>
            <a:fillRect l="-3000" r="-3000"/>
          </a:stretch>
        </a:blipFill>
      </dgm:spPr>
    </dgm:pt>
  </dgm:ptLst>
  <dgm:cxnLst>
    <dgm:cxn modelId="{BE7C4302-6ACF-4A79-A023-A47936F97C51}" type="presOf" srcId="{61B6CE9B-52EA-49ED-A868-F1E28829C9CC}" destId="{ED50C6E5-C3AB-45CC-A7D5-0CDAA3D02417}" srcOrd="0" destOrd="2" presId="urn:microsoft.com/office/officeart/2008/layout/PictureStrips"/>
    <dgm:cxn modelId="{2A88420C-25EE-443A-BC1B-AD15ED4961F7}" srcId="{C87DF3D3-E7E9-4A3D-BF23-7D97DB34106A}" destId="{70A9C5B2-C750-4D78-8ADF-759D5884BFD6}" srcOrd="2" destOrd="0" parTransId="{80AF2857-548C-4C92-A874-B77742A666D6}" sibTransId="{2FE514F6-CC2D-4162-9FEC-FA49F6EC7B8F}"/>
    <dgm:cxn modelId="{008F3712-09BC-42CA-B11C-94BBF817CFAD}" type="presOf" srcId="{5C94CC1F-4F34-45F6-9690-9A419A9EE911}" destId="{78AA64E4-0FD6-4116-85E0-09FCED2FDEFA}" srcOrd="0" destOrd="0" presId="urn:microsoft.com/office/officeart/2008/layout/PictureStrips"/>
    <dgm:cxn modelId="{0DCAC41A-8B22-4009-97C8-DE23237C90E1}" srcId="{C87DF3D3-E7E9-4A3D-BF23-7D97DB34106A}" destId="{EEB47748-7DCF-4538-8B42-DDF59D52FCB4}" srcOrd="1" destOrd="0" parTransId="{F15EBC2D-6591-4998-83F7-1CAA2B8D0A60}" sibTransId="{BECA014B-F052-4C11-A926-70DBFDAE75FE}"/>
    <dgm:cxn modelId="{06BAB723-7D58-4389-AEC3-337466A30199}" type="presOf" srcId="{EEB47748-7DCF-4538-8B42-DDF59D52FCB4}" destId="{C79E008C-0D46-4D61-97E4-7179F388D432}" srcOrd="0" destOrd="2" presId="urn:microsoft.com/office/officeart/2008/layout/PictureStrips"/>
    <dgm:cxn modelId="{5A533524-6E7E-42A1-A08A-CFD74CF179EB}" srcId="{C87DF3D3-E7E9-4A3D-BF23-7D97DB34106A}" destId="{8CA19574-73D9-4CD3-8A4F-C9782AF314AB}" srcOrd="0" destOrd="0" parTransId="{2D74148D-5C18-45AB-8A31-2E1C53B93A72}" sibTransId="{52B44CB4-A3E4-4E05-9C3F-CF261B36482C}"/>
    <dgm:cxn modelId="{7DBE4537-1DA4-415A-9C8C-0C71EABD6A28}" type="presOf" srcId="{837E6DBE-EB0B-428D-BCDA-E8076FBFE098}" destId="{94298CA0-9484-49EB-A361-819FEA63ACDD}" srcOrd="0" destOrd="4" presId="urn:microsoft.com/office/officeart/2008/layout/PictureStrips"/>
    <dgm:cxn modelId="{9ADB7866-C1B5-477E-B26C-8AD182B75A12}" srcId="{5FB970A9-2673-4658-8885-F79DBAC6612C}" destId="{34F84B3A-5D8F-401E-B4ED-300E6C9A4175}" srcOrd="2" destOrd="0" parTransId="{11567175-C21B-42CD-8AB4-DF9878922109}" sibTransId="{5B0CB6F8-010D-4234-8E99-EA1B6D7DD997}"/>
    <dgm:cxn modelId="{6F8C854A-3366-4AA2-9BC0-603CE598D6AA}" type="presOf" srcId="{5FB970A9-2673-4658-8885-F79DBAC6612C}" destId="{94298CA0-9484-49EB-A361-819FEA63ACDD}" srcOrd="0" destOrd="0" presId="urn:microsoft.com/office/officeart/2008/layout/PictureStrips"/>
    <dgm:cxn modelId="{4567D151-2242-4FA2-93A8-4A0834E17902}" type="presOf" srcId="{3D0BCA08-AAA7-46BF-A423-5AD61BC9B8B1}" destId="{94298CA0-9484-49EB-A361-819FEA63ACDD}" srcOrd="0" destOrd="2" presId="urn:microsoft.com/office/officeart/2008/layout/PictureStrips"/>
    <dgm:cxn modelId="{4ECE0555-2586-43DF-AF02-EFFA34A3117F}" srcId="{E2FD149E-4F08-4FC3-A0D2-4849D2842329}" destId="{D60A3EC0-8B34-4BEB-8F24-CB5E8A6A337A}" srcOrd="3" destOrd="0" parTransId="{058BD70F-E03A-439A-8D02-DD4FE4EF3010}" sibTransId="{C4D6B3EB-E3EF-407F-8C63-1ED173AAA960}"/>
    <dgm:cxn modelId="{A888448B-D09F-4351-91A1-DF97A94236E2}" type="presOf" srcId="{80FC7900-9C12-48C3-AE0A-218B40FE8EE5}" destId="{94298CA0-9484-49EB-A361-819FEA63ACDD}" srcOrd="0" destOrd="1" presId="urn:microsoft.com/office/officeart/2008/layout/PictureStrips"/>
    <dgm:cxn modelId="{9544C494-4411-4E1D-A033-0717A68D5A6A}" srcId="{5C94CC1F-4F34-45F6-9690-9A419A9EE911}" destId="{C87DF3D3-E7E9-4A3D-BF23-7D97DB34106A}" srcOrd="2" destOrd="0" parTransId="{2FCD86AD-6AD1-497D-8310-3B8B81A929EF}" sibTransId="{F5DD027C-6D59-49B1-8050-631B507ECB01}"/>
    <dgm:cxn modelId="{CDDE0495-5754-4BB8-B81F-CC177AF2D96B}" type="presOf" srcId="{41D7ED81-E039-414F-A5C4-CC4C851CDD6E}" destId="{ED50C6E5-C3AB-45CC-A7D5-0CDAA3D02417}" srcOrd="0" destOrd="1" presId="urn:microsoft.com/office/officeart/2008/layout/PictureStrips"/>
    <dgm:cxn modelId="{305E5B9B-587D-4D33-B9DC-F4E2E558DD68}" srcId="{E2FD149E-4F08-4FC3-A0D2-4849D2842329}" destId="{41D7ED81-E039-414F-A5C4-CC4C851CDD6E}" srcOrd="0" destOrd="0" parTransId="{CE432007-2B5A-4215-86E2-19526447AD64}" sibTransId="{5B4AB213-2EB2-4737-B8B9-B1905FB44FCA}"/>
    <dgm:cxn modelId="{AC3ABE9C-9FBA-48FB-A9B0-AE3944124E6F}" srcId="{5FB970A9-2673-4658-8885-F79DBAC6612C}" destId="{3D0BCA08-AAA7-46BF-A423-5AD61BC9B8B1}" srcOrd="1" destOrd="0" parTransId="{FF8B5BA0-8C8B-425D-952D-A8DCA14F9944}" sibTransId="{C260D678-49A1-4DF1-84EB-C987482F0EB8}"/>
    <dgm:cxn modelId="{EAC3459F-A3A0-430A-BAF7-D574A8830B70}" type="presOf" srcId="{D60A3EC0-8B34-4BEB-8F24-CB5E8A6A337A}" destId="{ED50C6E5-C3AB-45CC-A7D5-0CDAA3D02417}" srcOrd="0" destOrd="4" presId="urn:microsoft.com/office/officeart/2008/layout/PictureStrips"/>
    <dgm:cxn modelId="{7FCA97A0-9A81-4F33-904B-BA033815786A}" srcId="{5C94CC1F-4F34-45F6-9690-9A419A9EE911}" destId="{E2FD149E-4F08-4FC3-A0D2-4849D2842329}" srcOrd="0" destOrd="0" parTransId="{9A66DD9E-01D0-4846-BE2E-5AFA48C6B246}" sibTransId="{DA9D0E39-E005-46D0-9B34-50C42C987201}"/>
    <dgm:cxn modelId="{EAF950B1-CFCC-4C1D-B020-B4E73DE584BA}" srcId="{5FB970A9-2673-4658-8885-F79DBAC6612C}" destId="{837E6DBE-EB0B-428D-BCDA-E8076FBFE098}" srcOrd="3" destOrd="0" parTransId="{421A8B25-35E1-40DF-B969-DD396D96C051}" sibTransId="{2587B570-E7A7-4067-BAA9-26FC314C6BD4}"/>
    <dgm:cxn modelId="{AD8F69BB-292D-4A39-994C-13FC5D54B8E3}" srcId="{E2FD149E-4F08-4FC3-A0D2-4849D2842329}" destId="{61B6CE9B-52EA-49ED-A868-F1E28829C9CC}" srcOrd="1" destOrd="0" parTransId="{CE55BBD4-E836-43DB-8CF7-AADAFB4FA6DF}" sibTransId="{C204A4A9-EB7B-4040-A293-AEBBB21FA239}"/>
    <dgm:cxn modelId="{8E11E6CF-E819-4709-828B-27A32F95A16F}" srcId="{5FB970A9-2673-4658-8885-F79DBAC6612C}" destId="{80FC7900-9C12-48C3-AE0A-218B40FE8EE5}" srcOrd="0" destOrd="0" parTransId="{CA3EB414-1946-4F00-B496-7ABA86869E87}" sibTransId="{E2AE3986-D7D3-4265-AFED-12E89BBC93AF}"/>
    <dgm:cxn modelId="{448102D8-6725-49C2-B64E-A96E29649A22}" srcId="{5C94CC1F-4F34-45F6-9690-9A419A9EE911}" destId="{5FB970A9-2673-4658-8885-F79DBAC6612C}" srcOrd="1" destOrd="0" parTransId="{3FBC4527-7F6C-4013-8695-041BEB70D561}" sibTransId="{FD4F0898-7C6B-4944-A1D2-788A366975B2}"/>
    <dgm:cxn modelId="{1C0979D9-A1A5-434C-A2D1-AA5DBFB1D0E1}" type="presOf" srcId="{34F84B3A-5D8F-401E-B4ED-300E6C9A4175}" destId="{94298CA0-9484-49EB-A361-819FEA63ACDD}" srcOrd="0" destOrd="3" presId="urn:microsoft.com/office/officeart/2008/layout/PictureStrips"/>
    <dgm:cxn modelId="{653850DC-8B8E-49CF-99AC-F2E180F39CF2}" srcId="{E2FD149E-4F08-4FC3-A0D2-4849D2842329}" destId="{FC603F8F-0E4B-4878-B171-2B4EBB138FA7}" srcOrd="2" destOrd="0" parTransId="{23504029-6D6E-436F-BE26-E940A23CE39F}" sibTransId="{02C91CC7-76A7-466C-A331-45EA62513173}"/>
    <dgm:cxn modelId="{AD6EDCE2-9EC9-4818-A70C-916E552827B3}" type="presOf" srcId="{70A9C5B2-C750-4D78-8ADF-759D5884BFD6}" destId="{C79E008C-0D46-4D61-97E4-7179F388D432}" srcOrd="0" destOrd="3" presId="urn:microsoft.com/office/officeart/2008/layout/PictureStrips"/>
    <dgm:cxn modelId="{1B4633E3-1AC9-489F-B8A4-8C5C1A1047B0}" type="presOf" srcId="{C87DF3D3-E7E9-4A3D-BF23-7D97DB34106A}" destId="{C79E008C-0D46-4D61-97E4-7179F388D432}" srcOrd="0" destOrd="0" presId="urn:microsoft.com/office/officeart/2008/layout/PictureStrips"/>
    <dgm:cxn modelId="{E5FE7DE7-C4D0-45C5-9BFD-7914E55239AA}" type="presOf" srcId="{FC603F8F-0E4B-4878-B171-2B4EBB138FA7}" destId="{ED50C6E5-C3AB-45CC-A7D5-0CDAA3D02417}" srcOrd="0" destOrd="3" presId="urn:microsoft.com/office/officeart/2008/layout/PictureStrips"/>
    <dgm:cxn modelId="{49597FE9-19D6-4424-AA18-A405D6C2306E}" type="presOf" srcId="{8CA19574-73D9-4CD3-8A4F-C9782AF314AB}" destId="{C79E008C-0D46-4D61-97E4-7179F388D432}" srcOrd="0" destOrd="1" presId="urn:microsoft.com/office/officeart/2008/layout/PictureStrips"/>
    <dgm:cxn modelId="{CD22ABF0-AB44-4234-994C-0943C921706C}" type="presOf" srcId="{E2FD149E-4F08-4FC3-A0D2-4849D2842329}" destId="{ED50C6E5-C3AB-45CC-A7D5-0CDAA3D02417}" srcOrd="0" destOrd="0" presId="urn:microsoft.com/office/officeart/2008/layout/PictureStrips"/>
    <dgm:cxn modelId="{7DEA6440-AFB4-4541-A327-40ED84F5F72B}" type="presParOf" srcId="{78AA64E4-0FD6-4116-85E0-09FCED2FDEFA}" destId="{27CCE255-B22C-4AAF-B0B6-0328ACB760B0}" srcOrd="0" destOrd="0" presId="urn:microsoft.com/office/officeart/2008/layout/PictureStrips"/>
    <dgm:cxn modelId="{A1438685-93ED-4249-B9CE-7561B5455A2F}" type="presParOf" srcId="{27CCE255-B22C-4AAF-B0B6-0328ACB760B0}" destId="{ED50C6E5-C3AB-45CC-A7D5-0CDAA3D02417}" srcOrd="0" destOrd="0" presId="urn:microsoft.com/office/officeart/2008/layout/PictureStrips"/>
    <dgm:cxn modelId="{E992FEB4-CFCF-44E1-9D2F-FA0F26FB05F3}" type="presParOf" srcId="{27CCE255-B22C-4AAF-B0B6-0328ACB760B0}" destId="{F301B2AE-0601-41D6-A56A-806ED5FD5CA6}" srcOrd="1" destOrd="0" presId="urn:microsoft.com/office/officeart/2008/layout/PictureStrips"/>
    <dgm:cxn modelId="{BFE3765F-146A-43BA-BA0D-8763ACCE309A}" type="presParOf" srcId="{78AA64E4-0FD6-4116-85E0-09FCED2FDEFA}" destId="{913B76DD-3369-42A2-916F-B065995D5E1B}" srcOrd="1" destOrd="0" presId="urn:microsoft.com/office/officeart/2008/layout/PictureStrips"/>
    <dgm:cxn modelId="{90F33A89-F212-44F2-AA08-F5673FB7F72B}" type="presParOf" srcId="{78AA64E4-0FD6-4116-85E0-09FCED2FDEFA}" destId="{52EB88C6-48E2-4FDB-B9E5-7F07208B7305}" srcOrd="2" destOrd="0" presId="urn:microsoft.com/office/officeart/2008/layout/PictureStrips"/>
    <dgm:cxn modelId="{A46DB7EE-626F-4CCB-B0CE-1CF63B14F165}" type="presParOf" srcId="{52EB88C6-48E2-4FDB-B9E5-7F07208B7305}" destId="{94298CA0-9484-49EB-A361-819FEA63ACDD}" srcOrd="0" destOrd="0" presId="urn:microsoft.com/office/officeart/2008/layout/PictureStrips"/>
    <dgm:cxn modelId="{31145EE8-F561-4D9E-95D0-421C93D1D53A}" type="presParOf" srcId="{52EB88C6-48E2-4FDB-B9E5-7F07208B7305}" destId="{C0523717-A535-47AC-A808-01C579AC96D7}" srcOrd="1" destOrd="0" presId="urn:microsoft.com/office/officeart/2008/layout/PictureStrips"/>
    <dgm:cxn modelId="{BD22CE50-12B3-4BEC-A4C0-4A0CFB24C6F0}" type="presParOf" srcId="{78AA64E4-0FD6-4116-85E0-09FCED2FDEFA}" destId="{63750162-3245-45EA-983A-A9C308E1BED1}" srcOrd="3" destOrd="0" presId="urn:microsoft.com/office/officeart/2008/layout/PictureStrips"/>
    <dgm:cxn modelId="{D835AC54-07A9-4344-8586-F8D7975D429D}" type="presParOf" srcId="{78AA64E4-0FD6-4116-85E0-09FCED2FDEFA}" destId="{3043E46A-4B3E-4704-967E-680A5B64B71B}" srcOrd="4" destOrd="0" presId="urn:microsoft.com/office/officeart/2008/layout/PictureStrips"/>
    <dgm:cxn modelId="{32E323BC-744B-4440-9432-C838251F0EB8}" type="presParOf" srcId="{3043E46A-4B3E-4704-967E-680A5B64B71B}" destId="{C79E008C-0D46-4D61-97E4-7179F388D432}" srcOrd="0" destOrd="0" presId="urn:microsoft.com/office/officeart/2008/layout/PictureStrips"/>
    <dgm:cxn modelId="{A64E3FE4-0F46-4335-92D2-199C57172372}" type="presParOf" srcId="{3043E46A-4B3E-4704-967E-680A5B64B71B}" destId="{B3DE631E-DC45-46C3-BD42-8FA25E1374AF}"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3B528-6DFD-4F47-8E9E-EE2B7B287E4F}">
      <dsp:nvSpPr>
        <dsp:cNvPr id="0" name=""/>
        <dsp:cNvSpPr/>
      </dsp:nvSpPr>
      <dsp:spPr>
        <a:xfrm>
          <a:off x="355412" y="249427"/>
          <a:ext cx="5482047" cy="1713139"/>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60367"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Scientific Challenges</a:t>
          </a:r>
        </a:p>
        <a:p>
          <a:pPr marL="228600" lvl="1" indent="-228600" algn="l" defTabSz="889000">
            <a:lnSpc>
              <a:spcPct val="90000"/>
            </a:lnSpc>
            <a:spcBef>
              <a:spcPct val="0"/>
            </a:spcBef>
            <a:spcAft>
              <a:spcPct val="15000"/>
            </a:spcAft>
            <a:buChar char="•"/>
          </a:pPr>
          <a:r>
            <a:rPr lang="en-US" sz="2000" kern="1200"/>
            <a:t>Experiments fail</a:t>
          </a:r>
        </a:p>
        <a:p>
          <a:pPr marL="228600" lvl="1" indent="-228600" algn="l" defTabSz="889000">
            <a:lnSpc>
              <a:spcPct val="90000"/>
            </a:lnSpc>
            <a:spcBef>
              <a:spcPct val="0"/>
            </a:spcBef>
            <a:spcAft>
              <a:spcPct val="15000"/>
            </a:spcAft>
            <a:buChar char="•"/>
          </a:pPr>
          <a:r>
            <a:rPr lang="en-US" sz="2000" kern="1200"/>
            <a:t>Research takes longer than expected</a:t>
          </a:r>
        </a:p>
        <a:p>
          <a:pPr marL="228600" lvl="1" indent="-228600" algn="l" defTabSz="889000">
            <a:lnSpc>
              <a:spcPct val="90000"/>
            </a:lnSpc>
            <a:spcBef>
              <a:spcPct val="0"/>
            </a:spcBef>
            <a:spcAft>
              <a:spcPct val="15000"/>
            </a:spcAft>
            <a:buChar char="•"/>
          </a:pPr>
          <a:r>
            <a:rPr lang="en-US" sz="2000" kern="1200"/>
            <a:t>Not every study has a clear answer</a:t>
          </a:r>
        </a:p>
      </dsp:txBody>
      <dsp:txXfrm>
        <a:off x="355412" y="249427"/>
        <a:ext cx="5482047" cy="1713139"/>
      </dsp:txXfrm>
    </dsp:sp>
    <dsp:sp modelId="{D6D15D87-BA4E-4B6E-8217-46F91DC01B4D}">
      <dsp:nvSpPr>
        <dsp:cNvPr id="0" name=""/>
        <dsp:cNvSpPr/>
      </dsp:nvSpPr>
      <dsp:spPr>
        <a:xfrm>
          <a:off x="126993" y="1973"/>
          <a:ext cx="1199197" cy="1798796"/>
        </a:xfrm>
        <a:prstGeom prst="rect">
          <a:avLst/>
        </a:prstGeom>
        <a:blipFill>
          <a:blip xmlns:r="http://schemas.openxmlformats.org/officeDocument/2006/relationships" r:embed="rId1"/>
          <a:srcRect/>
          <a:stretch>
            <a:fillRect l="-25000" r="-25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52AF25-9A6C-4393-940D-704DBB0D27BC}">
      <dsp:nvSpPr>
        <dsp:cNvPr id="0" name=""/>
        <dsp:cNvSpPr/>
      </dsp:nvSpPr>
      <dsp:spPr>
        <a:xfrm>
          <a:off x="6264090" y="249427"/>
          <a:ext cx="5482047" cy="1713139"/>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60367"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Personal Challenges</a:t>
          </a:r>
        </a:p>
        <a:p>
          <a:pPr marL="228600" lvl="1" indent="-228600" algn="l" defTabSz="889000">
            <a:lnSpc>
              <a:spcPct val="90000"/>
            </a:lnSpc>
            <a:spcBef>
              <a:spcPct val="0"/>
            </a:spcBef>
            <a:spcAft>
              <a:spcPct val="15000"/>
            </a:spcAft>
            <a:buChar char="•"/>
          </a:pPr>
          <a:r>
            <a:rPr lang="en-US" sz="2000" kern="1200"/>
            <a:t>Imposter syndrome</a:t>
          </a:r>
        </a:p>
        <a:p>
          <a:pPr marL="228600" lvl="1" indent="-228600" algn="l" defTabSz="889000">
            <a:lnSpc>
              <a:spcPct val="90000"/>
            </a:lnSpc>
            <a:spcBef>
              <a:spcPct val="0"/>
            </a:spcBef>
            <a:spcAft>
              <a:spcPct val="15000"/>
            </a:spcAft>
            <a:buChar char="•"/>
          </a:pPr>
          <a:r>
            <a:rPr lang="en-US" sz="2000" kern="1200"/>
            <a:t>Balancing work and life</a:t>
          </a:r>
        </a:p>
        <a:p>
          <a:pPr marL="228600" lvl="1" indent="-228600" algn="l" defTabSz="889000">
            <a:lnSpc>
              <a:spcPct val="90000"/>
            </a:lnSpc>
            <a:spcBef>
              <a:spcPct val="0"/>
            </a:spcBef>
            <a:spcAft>
              <a:spcPct val="15000"/>
            </a:spcAft>
            <a:buChar char="•"/>
          </a:pPr>
          <a:r>
            <a:rPr lang="en-US" sz="2000" kern="1200"/>
            <a:t>Learning to handle criticism</a:t>
          </a:r>
        </a:p>
      </dsp:txBody>
      <dsp:txXfrm>
        <a:off x="6264090" y="249427"/>
        <a:ext cx="5482047" cy="1713139"/>
      </dsp:txXfrm>
    </dsp:sp>
    <dsp:sp modelId="{AF3F16CF-C03C-473F-8673-5FE92749F66A}">
      <dsp:nvSpPr>
        <dsp:cNvPr id="0" name=""/>
        <dsp:cNvSpPr/>
      </dsp:nvSpPr>
      <dsp:spPr>
        <a:xfrm>
          <a:off x="6035671" y="1973"/>
          <a:ext cx="1199197" cy="1798796"/>
        </a:xfrm>
        <a:prstGeom prst="rect">
          <a:avLst/>
        </a:prstGeom>
        <a:blipFill>
          <a:blip xmlns:r="http://schemas.openxmlformats.org/officeDocument/2006/relationships" r:embed="rId2"/>
          <a:srcRect/>
          <a:stretch>
            <a:fillRect l="-55000" r="-55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F41E57-314F-4F3F-9642-7BDCACEF8077}">
      <dsp:nvSpPr>
        <dsp:cNvPr id="0" name=""/>
        <dsp:cNvSpPr/>
      </dsp:nvSpPr>
      <dsp:spPr>
        <a:xfrm>
          <a:off x="3309751" y="2406080"/>
          <a:ext cx="5482047" cy="1713139"/>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60367"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Professional Challenges</a:t>
          </a:r>
        </a:p>
        <a:p>
          <a:pPr marL="228600" lvl="1" indent="-228600" algn="l" defTabSz="889000">
            <a:lnSpc>
              <a:spcPct val="90000"/>
            </a:lnSpc>
            <a:spcBef>
              <a:spcPct val="0"/>
            </a:spcBef>
            <a:spcAft>
              <a:spcPct val="15000"/>
            </a:spcAft>
            <a:buChar char="•"/>
          </a:pPr>
          <a:r>
            <a:rPr lang="en-US" sz="2000" kern="1200"/>
            <a:t>Communicating science</a:t>
          </a:r>
        </a:p>
        <a:p>
          <a:pPr marL="228600" lvl="1" indent="-228600" algn="l" defTabSz="889000">
            <a:lnSpc>
              <a:spcPct val="90000"/>
            </a:lnSpc>
            <a:spcBef>
              <a:spcPct val="0"/>
            </a:spcBef>
            <a:spcAft>
              <a:spcPct val="15000"/>
            </a:spcAft>
            <a:buChar char="•"/>
          </a:pPr>
          <a:r>
            <a:rPr lang="en-US" sz="2000" kern="1200"/>
            <a:t>Lab dynamics (least </a:t>
          </a:r>
          <a:r>
            <a:rPr lang="en-US" sz="2000" kern="1200">
              <a:sym typeface="Wingdings" panose="05000000000000000000" pitchFamily="2" charset="2"/>
            </a:rPr>
            <a:t> most senior)</a:t>
          </a:r>
          <a:endParaRPr lang="en-US" sz="2000" kern="1200"/>
        </a:p>
        <a:p>
          <a:pPr marL="228600" lvl="1" indent="-228600" algn="l" defTabSz="889000">
            <a:lnSpc>
              <a:spcPct val="90000"/>
            </a:lnSpc>
            <a:spcBef>
              <a:spcPct val="0"/>
            </a:spcBef>
            <a:spcAft>
              <a:spcPct val="15000"/>
            </a:spcAft>
            <a:buChar char="•"/>
          </a:pPr>
          <a:r>
            <a:rPr lang="en-US" sz="2000" kern="1200"/>
            <a:t>Shifting research focus</a:t>
          </a:r>
        </a:p>
      </dsp:txBody>
      <dsp:txXfrm>
        <a:off x="3309751" y="2406080"/>
        <a:ext cx="5482047" cy="1713139"/>
      </dsp:txXfrm>
    </dsp:sp>
    <dsp:sp modelId="{B919DAA4-6626-4B3E-8AAC-0015B6CBD3E5}">
      <dsp:nvSpPr>
        <dsp:cNvPr id="0" name=""/>
        <dsp:cNvSpPr/>
      </dsp:nvSpPr>
      <dsp:spPr>
        <a:xfrm>
          <a:off x="3081332" y="2158626"/>
          <a:ext cx="1199197" cy="1798796"/>
        </a:xfrm>
        <a:prstGeom prst="rect">
          <a:avLst/>
        </a:prstGeom>
        <a:blipFill>
          <a:blip xmlns:r="http://schemas.openxmlformats.org/officeDocument/2006/relationships" r:embed="rId3"/>
          <a:srcRect/>
          <a:stretch>
            <a:fillRect l="-13000" r="-13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0C6E5-C3AB-45CC-A7D5-0CDAA3D02417}">
      <dsp:nvSpPr>
        <dsp:cNvPr id="0" name=""/>
        <dsp:cNvSpPr/>
      </dsp:nvSpPr>
      <dsp:spPr>
        <a:xfrm>
          <a:off x="355412" y="249427"/>
          <a:ext cx="5482047" cy="1713139"/>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60367"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Scientific Opportunities</a:t>
          </a:r>
        </a:p>
        <a:p>
          <a:pPr marL="228600" lvl="1" indent="-228600" algn="l" defTabSz="889000">
            <a:lnSpc>
              <a:spcPct val="90000"/>
            </a:lnSpc>
            <a:spcBef>
              <a:spcPct val="0"/>
            </a:spcBef>
            <a:spcAft>
              <a:spcPct val="15000"/>
            </a:spcAft>
            <a:buChar char="•"/>
          </a:pPr>
          <a:r>
            <a:rPr lang="en-US" sz="2000" kern="1200"/>
            <a:t>Experimental design</a:t>
          </a:r>
        </a:p>
        <a:p>
          <a:pPr marL="228600" lvl="1" indent="-228600" algn="l" defTabSz="889000">
            <a:lnSpc>
              <a:spcPct val="90000"/>
            </a:lnSpc>
            <a:spcBef>
              <a:spcPct val="0"/>
            </a:spcBef>
            <a:spcAft>
              <a:spcPct val="15000"/>
            </a:spcAft>
            <a:buChar char="•"/>
          </a:pPr>
          <a:r>
            <a:rPr lang="en-US" sz="2000" kern="1200"/>
            <a:t>Critical thinking (e.g., grant writing)</a:t>
          </a:r>
        </a:p>
        <a:p>
          <a:pPr marL="228600" lvl="1" indent="-228600" algn="l" defTabSz="889000">
            <a:lnSpc>
              <a:spcPct val="90000"/>
            </a:lnSpc>
            <a:spcBef>
              <a:spcPct val="0"/>
            </a:spcBef>
            <a:spcAft>
              <a:spcPct val="15000"/>
            </a:spcAft>
            <a:buChar char="•"/>
          </a:pPr>
          <a:r>
            <a:rPr lang="en-US" sz="2000" kern="1200"/>
            <a:t>Data analysis</a:t>
          </a:r>
        </a:p>
        <a:p>
          <a:pPr marL="228600" lvl="1" indent="-228600" algn="l" defTabSz="889000">
            <a:lnSpc>
              <a:spcPct val="90000"/>
            </a:lnSpc>
            <a:spcBef>
              <a:spcPct val="0"/>
            </a:spcBef>
            <a:spcAft>
              <a:spcPct val="15000"/>
            </a:spcAft>
            <a:buChar char="•"/>
          </a:pPr>
          <a:endParaRPr lang="en-US" sz="2000" kern="1200"/>
        </a:p>
      </dsp:txBody>
      <dsp:txXfrm>
        <a:off x="355412" y="249427"/>
        <a:ext cx="5482047" cy="1713139"/>
      </dsp:txXfrm>
    </dsp:sp>
    <dsp:sp modelId="{F301B2AE-0601-41D6-A56A-806ED5FD5CA6}">
      <dsp:nvSpPr>
        <dsp:cNvPr id="0" name=""/>
        <dsp:cNvSpPr/>
      </dsp:nvSpPr>
      <dsp:spPr>
        <a:xfrm>
          <a:off x="126993" y="1973"/>
          <a:ext cx="1199197" cy="1798796"/>
        </a:xfrm>
        <a:prstGeom prst="rect">
          <a:avLst/>
        </a:prstGeom>
        <a:blipFill>
          <a:blip xmlns:r="http://schemas.openxmlformats.org/officeDocument/2006/relationships" r:embed="rId1"/>
          <a:srcRect/>
          <a:stretch>
            <a:fillRect l="-6000" r="-6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298CA0-9484-49EB-A361-819FEA63ACDD}">
      <dsp:nvSpPr>
        <dsp:cNvPr id="0" name=""/>
        <dsp:cNvSpPr/>
      </dsp:nvSpPr>
      <dsp:spPr>
        <a:xfrm>
          <a:off x="6264090" y="249427"/>
          <a:ext cx="5482047" cy="1713139"/>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60367"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Personal Opportunities</a:t>
          </a:r>
        </a:p>
        <a:p>
          <a:pPr marL="228600" lvl="1" indent="-228600" algn="l" defTabSz="889000">
            <a:lnSpc>
              <a:spcPct val="90000"/>
            </a:lnSpc>
            <a:spcBef>
              <a:spcPct val="0"/>
            </a:spcBef>
            <a:spcAft>
              <a:spcPct val="15000"/>
            </a:spcAft>
            <a:buChar char="•"/>
          </a:pPr>
          <a:r>
            <a:rPr lang="en-US" sz="2000" kern="1200"/>
            <a:t>Confidence and independence</a:t>
          </a:r>
        </a:p>
        <a:p>
          <a:pPr marL="228600" lvl="1" indent="-228600" algn="l" defTabSz="889000">
            <a:lnSpc>
              <a:spcPct val="90000"/>
            </a:lnSpc>
            <a:spcBef>
              <a:spcPct val="0"/>
            </a:spcBef>
            <a:spcAft>
              <a:spcPct val="15000"/>
            </a:spcAft>
            <a:buChar char="•"/>
          </a:pPr>
          <a:r>
            <a:rPr lang="en-US" sz="2000" kern="1200"/>
            <a:t>Leadership and mentoring</a:t>
          </a:r>
        </a:p>
        <a:p>
          <a:pPr marL="228600" lvl="1" indent="-228600" algn="l" defTabSz="889000">
            <a:lnSpc>
              <a:spcPct val="90000"/>
            </a:lnSpc>
            <a:spcBef>
              <a:spcPct val="0"/>
            </a:spcBef>
            <a:spcAft>
              <a:spcPct val="15000"/>
            </a:spcAft>
            <a:buChar char="•"/>
          </a:pPr>
          <a:r>
            <a:rPr lang="en-US" sz="2000" kern="1200"/>
            <a:t>Time management</a:t>
          </a:r>
        </a:p>
        <a:p>
          <a:pPr marL="114300" lvl="1" indent="-114300" algn="l" defTabSz="622300">
            <a:lnSpc>
              <a:spcPct val="90000"/>
            </a:lnSpc>
            <a:spcBef>
              <a:spcPct val="0"/>
            </a:spcBef>
            <a:spcAft>
              <a:spcPct val="15000"/>
            </a:spcAft>
            <a:buChar char="•"/>
          </a:pPr>
          <a:endParaRPr lang="en-US" sz="1400" kern="1200"/>
        </a:p>
      </dsp:txBody>
      <dsp:txXfrm>
        <a:off x="6264090" y="249427"/>
        <a:ext cx="5482047" cy="1713139"/>
      </dsp:txXfrm>
    </dsp:sp>
    <dsp:sp modelId="{C0523717-A535-47AC-A808-01C579AC96D7}">
      <dsp:nvSpPr>
        <dsp:cNvPr id="0" name=""/>
        <dsp:cNvSpPr/>
      </dsp:nvSpPr>
      <dsp:spPr>
        <a:xfrm>
          <a:off x="6035671" y="1973"/>
          <a:ext cx="1199197" cy="1798796"/>
        </a:xfrm>
        <a:prstGeom prst="rect">
          <a:avLst/>
        </a:prstGeom>
        <a:blipFill>
          <a:blip xmlns:r="http://schemas.openxmlformats.org/officeDocument/2006/relationships" r:embed="rId2"/>
          <a:srcRect/>
          <a:stretch>
            <a:fillRect t="-9000" b="-9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9E008C-0D46-4D61-97E4-7179F388D432}">
      <dsp:nvSpPr>
        <dsp:cNvPr id="0" name=""/>
        <dsp:cNvSpPr/>
      </dsp:nvSpPr>
      <dsp:spPr>
        <a:xfrm>
          <a:off x="3309751" y="2406080"/>
          <a:ext cx="5482047" cy="1713139"/>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60367"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Professional Opportunities</a:t>
          </a:r>
        </a:p>
        <a:p>
          <a:pPr marL="228600" lvl="1" indent="-228600" algn="l" defTabSz="889000">
            <a:lnSpc>
              <a:spcPct val="90000"/>
            </a:lnSpc>
            <a:spcBef>
              <a:spcPct val="0"/>
            </a:spcBef>
            <a:spcAft>
              <a:spcPct val="15000"/>
            </a:spcAft>
            <a:buChar char="•"/>
          </a:pPr>
          <a:r>
            <a:rPr lang="en-US" sz="2000" kern="1200"/>
            <a:t>Conference presentations</a:t>
          </a:r>
        </a:p>
        <a:p>
          <a:pPr marL="228600" lvl="1" indent="-228600" algn="l" defTabSz="889000">
            <a:lnSpc>
              <a:spcPct val="90000"/>
            </a:lnSpc>
            <a:spcBef>
              <a:spcPct val="0"/>
            </a:spcBef>
            <a:spcAft>
              <a:spcPct val="15000"/>
            </a:spcAft>
            <a:buChar char="•"/>
          </a:pPr>
          <a:r>
            <a:rPr lang="en-US" sz="2000" kern="1200"/>
            <a:t>Scientific publications</a:t>
          </a:r>
        </a:p>
        <a:p>
          <a:pPr marL="228600" lvl="1" indent="-228600" algn="l" defTabSz="889000">
            <a:lnSpc>
              <a:spcPct val="90000"/>
            </a:lnSpc>
            <a:spcBef>
              <a:spcPct val="0"/>
            </a:spcBef>
            <a:spcAft>
              <a:spcPct val="15000"/>
            </a:spcAft>
            <a:buChar char="•"/>
          </a:pPr>
          <a:r>
            <a:rPr lang="en-US" sz="2000" kern="1200"/>
            <a:t>Networking</a:t>
          </a:r>
        </a:p>
      </dsp:txBody>
      <dsp:txXfrm>
        <a:off x="3309751" y="2406080"/>
        <a:ext cx="5482047" cy="1713139"/>
      </dsp:txXfrm>
    </dsp:sp>
    <dsp:sp modelId="{B3DE631E-DC45-46C3-BD42-8FA25E1374AF}">
      <dsp:nvSpPr>
        <dsp:cNvPr id="0" name=""/>
        <dsp:cNvSpPr/>
      </dsp:nvSpPr>
      <dsp:spPr>
        <a:xfrm>
          <a:off x="3081332" y="2158626"/>
          <a:ext cx="1199197" cy="1798796"/>
        </a:xfrm>
        <a:prstGeom prst="rect">
          <a:avLst/>
        </a:prstGeom>
        <a:blipFill>
          <a:blip xmlns:r="http://schemas.openxmlformats.org/officeDocument/2006/relationships" r:embed="rId3"/>
          <a:srcRect/>
          <a:stretch>
            <a:fillRect l="-3000" r="-3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64567C2C-4E9C-480C-A34C-10E972910021}" type="datetimeFigureOut">
              <a:rPr lang="en-US" smtClean="0"/>
              <a:t>7/14/2026</a:t>
            </a:fld>
            <a:endParaRPr lang="en-US"/>
          </a:p>
        </p:txBody>
      </p:sp>
      <p:sp>
        <p:nvSpPr>
          <p:cNvPr id="4" name="Slide Image Placeholder 3"/>
          <p:cNvSpPr>
            <a:spLocks noGrp="1" noRot="1" noChangeAspect="1"/>
          </p:cNvSpPr>
          <p:nvPr>
            <p:ph type="sldImg" idx="2"/>
          </p:nvPr>
        </p:nvSpPr>
        <p:spPr>
          <a:xfrm>
            <a:off x="654050" y="1162050"/>
            <a:ext cx="5573713"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82119"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8"/>
            <a:ext cx="2982119" cy="466433"/>
          </a:xfrm>
          <a:prstGeom prst="rect">
            <a:avLst/>
          </a:prstGeom>
        </p:spPr>
        <p:txBody>
          <a:bodyPr vert="horz" lIns="93177" tIns="46589" rIns="93177" bIns="46589" rtlCol="0" anchor="b"/>
          <a:lstStyle>
            <a:lvl1pPr algn="r">
              <a:defRPr sz="1200"/>
            </a:lvl1pPr>
          </a:lstStyle>
          <a:p>
            <a:fld id="{EB8B2002-F466-4306-91CD-C0CEF4A353FD}" type="slidenum">
              <a:rPr lang="en-US" smtClean="0"/>
              <a:t>‹#›</a:t>
            </a:fld>
            <a:endParaRPr lang="en-US"/>
          </a:p>
        </p:txBody>
      </p:sp>
    </p:spTree>
    <p:extLst>
      <p:ext uri="{BB962C8B-B14F-4D97-AF65-F5344CB8AC3E}">
        <p14:creationId xmlns:p14="http://schemas.microsoft.com/office/powerpoint/2010/main" val="3626561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a:r>
          </a:p>
          <a:p>
            <a:endParaRPr lang="en-US" dirty="0"/>
          </a:p>
          <a:p>
            <a:endParaRPr lang="en-US" dirty="0"/>
          </a:p>
          <a:p>
            <a:pPr defTabSz="931774">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B8B2002-F466-4306-91CD-C0CEF4A353FD}" type="slidenum">
              <a:rPr lang="en-US" smtClean="0"/>
              <a:t>1</a:t>
            </a:fld>
            <a:endParaRPr lang="en-US"/>
          </a:p>
        </p:txBody>
      </p:sp>
    </p:spTree>
    <p:extLst>
      <p:ext uri="{BB962C8B-B14F-4D97-AF65-F5344CB8AC3E}">
        <p14:creationId xmlns:p14="http://schemas.microsoft.com/office/powerpoint/2010/main" val="2631404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D31CE-F057-B95F-2EFF-E0F2D0EF3F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75625-2021-DB7D-FA25-EEDBC99DB8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7BAE7-6E76-CF98-869D-50566747EE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6FFC37-F781-7615-11C1-EBF38D9BD2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EFF87F-A39E-4E0F-8502-DFC523C01C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5612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37AB3-CA8B-BE65-18E1-72CA2BFB0A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B5825-6FA8-B935-6777-D349E5AC8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F61391-0AF7-346E-0EC1-3FC053233E05}"/>
              </a:ext>
            </a:extLst>
          </p:cNvPr>
          <p:cNvSpPr>
            <a:spLocks noGrp="1"/>
          </p:cNvSpPr>
          <p:nvPr>
            <p:ph type="body" idx="1"/>
          </p:nvPr>
        </p:nvSpPr>
        <p:spPr/>
        <p:txBody>
          <a:bodyPr/>
          <a:lstStyle/>
          <a:p>
            <a:r>
              <a:rPr lang="en-US" dirty="0"/>
              <a:t>Prior to matriculating to UT Health, I was a Department of Defense contractor for the United States Navy at the Naval Medical Research Unit San Antonio. I worked as a Lab Manager in the Combat Casualty Care and Operational Medicine directorate and functioned as a hybrid lab manager, scientist, and safety officer for 7 years.</a:t>
            </a:r>
          </a:p>
          <a:p>
            <a:endParaRPr lang="en-US" dirty="0"/>
          </a:p>
          <a:p>
            <a:r>
              <a:rPr lang="en-US" dirty="0"/>
              <a:t>Focusing on RDT&amp;E of medical devices and multi-functional resuscitative fluids to mitigate hemorrhage and ischemia/reperfusion injury of hemorrhagic shock.</a:t>
            </a:r>
          </a:p>
          <a:p>
            <a:endParaRPr lang="en-US" dirty="0"/>
          </a:p>
          <a:p>
            <a:r>
              <a:rPr lang="en-US" dirty="0"/>
              <a:t>In that time, I reached the pinnacle of what I could achieve as an investigator. To qualify for executive leadership positions, I needed a terminal degree. This led me to UT Health.</a:t>
            </a:r>
          </a:p>
        </p:txBody>
      </p:sp>
      <p:sp>
        <p:nvSpPr>
          <p:cNvPr id="4" name="Slide Number Placeholder 3">
            <a:extLst>
              <a:ext uri="{FF2B5EF4-FFF2-40B4-BE49-F238E27FC236}">
                <a16:creationId xmlns:a16="http://schemas.microsoft.com/office/drawing/2014/main" id="{252A8543-32DC-A7A6-2A42-18A0A8296A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EFF87F-A39E-4E0F-8502-DFC523C01C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3299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914BD-934C-E115-9043-17A6DD127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C35F1-37B4-8AE8-7946-EC4C9F0A8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F01E3-EEF7-8029-5A7F-F2087425C946}"/>
              </a:ext>
            </a:extLst>
          </p:cNvPr>
          <p:cNvSpPr>
            <a:spLocks noGrp="1"/>
          </p:cNvSpPr>
          <p:nvPr>
            <p:ph type="body" idx="1"/>
          </p:nvPr>
        </p:nvSpPr>
        <p:spPr/>
        <p:txBody>
          <a:bodyPr/>
          <a:lstStyle/>
          <a:p>
            <a:r>
              <a:rPr lang="en-US" dirty="0"/>
              <a:t>My research focuses on the gut microbiome-host-immune dynamics in polytraumatic injuries with hemorrhagic shock. </a:t>
            </a:r>
          </a:p>
          <a:p>
            <a:endParaRPr lang="en-US" dirty="0"/>
          </a:p>
          <a:p>
            <a:r>
              <a:rPr lang="en-US" dirty="0"/>
              <a:t>Uncontrolled hemorrhage and TBI are the leading causes of early death. MODS, coagulopathy and sepsis are the leading causes in the days to weeks after injury. </a:t>
            </a:r>
          </a:p>
          <a:p>
            <a:endParaRPr lang="en-US" dirty="0"/>
          </a:p>
          <a:p>
            <a:r>
              <a:rPr lang="en-US" dirty="0"/>
              <a:t>My focus is on the late deaths (days to weeks) we see in the ICU by characterizing the trauma induced microbiome, and its utility as a therapeutic target by microbiota transplant.</a:t>
            </a:r>
          </a:p>
        </p:txBody>
      </p:sp>
      <p:sp>
        <p:nvSpPr>
          <p:cNvPr id="4" name="Slide Number Placeholder 3">
            <a:extLst>
              <a:ext uri="{FF2B5EF4-FFF2-40B4-BE49-F238E27FC236}">
                <a16:creationId xmlns:a16="http://schemas.microsoft.com/office/drawing/2014/main" id="{9967412E-2408-C388-4CFB-E95AD61FE9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EFF87F-A39E-4E0F-8502-DFC523C01C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8580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4B3B5-2561-B53B-38BC-F4CE38042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7D22EE-0C87-18B9-24B4-B8A06BBF65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4C0A8-A14F-C7C9-4511-0CF67FD367B4}"/>
              </a:ext>
            </a:extLst>
          </p:cNvPr>
          <p:cNvSpPr>
            <a:spLocks noGrp="1"/>
          </p:cNvSpPr>
          <p:nvPr>
            <p:ph type="body" idx="1"/>
          </p:nvPr>
        </p:nvSpPr>
        <p:spPr/>
        <p:txBody>
          <a:bodyPr/>
          <a:lstStyle/>
          <a:p>
            <a:r>
              <a:rPr lang="en-US" dirty="0"/>
              <a:t>(CLICK) I think the P&amp;P discipline really reflects the spirit of the IBMS program and it is demonstrated by the systems integrated approach in our core classes.</a:t>
            </a:r>
          </a:p>
          <a:p>
            <a:endParaRPr lang="en-US" dirty="0"/>
          </a:p>
          <a:p>
            <a:r>
              <a:rPr lang="en-US" dirty="0"/>
              <a:t>Neurobiology, aging, cancer, immunology, microbiology, genetics, and structural biology all fit within the P&amp;P framework. Because of that, I think our discipline provides a wholistic approach in our training.</a:t>
            </a:r>
          </a:p>
          <a:p>
            <a:endParaRPr lang="en-US" dirty="0"/>
          </a:p>
          <a:p>
            <a:r>
              <a:rPr lang="en-US" dirty="0"/>
              <a:t>If nothing else, the Basics of Research Design course led by Dr. Charles France would be my #1 reason to select this discipline over the others in this program. </a:t>
            </a:r>
          </a:p>
        </p:txBody>
      </p:sp>
      <p:sp>
        <p:nvSpPr>
          <p:cNvPr id="4" name="Slide Number Placeholder 3">
            <a:extLst>
              <a:ext uri="{FF2B5EF4-FFF2-40B4-BE49-F238E27FC236}">
                <a16:creationId xmlns:a16="http://schemas.microsoft.com/office/drawing/2014/main" id="{5FAE469F-8292-A536-B1CF-02E3A5B682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EFF87F-A39E-4E0F-8502-DFC523C01C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3788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CB4BA-C89A-E0DF-FA32-2B0FC15E3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DD05C-084D-D101-461E-FD3443D65F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047400-0DB5-C22D-C305-259D5812D35B}"/>
              </a:ext>
            </a:extLst>
          </p:cNvPr>
          <p:cNvSpPr>
            <a:spLocks noGrp="1"/>
          </p:cNvSpPr>
          <p:nvPr>
            <p:ph type="body" idx="1"/>
          </p:nvPr>
        </p:nvSpPr>
        <p:spPr/>
        <p:txBody>
          <a:bodyPr/>
          <a:lstStyle/>
          <a:p>
            <a:r>
              <a:rPr lang="en-US" dirty="0"/>
              <a:t>The goal of my research is to develop novel therapeutic strategies to serve as adjuncts to current clinical standards of care. To me, no other discipline seemed feasible to directly support that. (CLICK)</a:t>
            </a:r>
          </a:p>
          <a:p>
            <a:endParaRPr lang="en-US" dirty="0"/>
          </a:p>
          <a:p>
            <a:r>
              <a:rPr lang="en-US" dirty="0"/>
              <a:t>The core curriculum especially the Principles of Pharmacology and Drug Discovery and Development, helped me to better understand that at its most reductionist form, pharmacology examines how endogenous and exogenous ligands interact with biological targets to alter physiological function. Those </a:t>
            </a:r>
            <a:r>
              <a:rPr lang="en-US"/>
              <a:t>effects are determined </a:t>
            </a:r>
            <a:r>
              <a:rPr lang="en-US" dirty="0"/>
              <a:t>by dose, time, and system context.</a:t>
            </a:r>
          </a:p>
          <a:p>
            <a:endParaRPr lang="en-US" dirty="0"/>
          </a:p>
          <a:p>
            <a:r>
              <a:rPr lang="en-US" dirty="0"/>
              <a:t>I feel those foundations are fundamental to not only interpreting data, but also in the development of experimental models</a:t>
            </a:r>
          </a:p>
        </p:txBody>
      </p:sp>
      <p:sp>
        <p:nvSpPr>
          <p:cNvPr id="4" name="Slide Number Placeholder 3">
            <a:extLst>
              <a:ext uri="{FF2B5EF4-FFF2-40B4-BE49-F238E27FC236}">
                <a16:creationId xmlns:a16="http://schemas.microsoft.com/office/drawing/2014/main" id="{08E0168A-7CEA-34E5-8E38-B7F2200BA5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EFF87F-A39E-4E0F-8502-DFC523C01C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3020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Something else may ignite your passion. Remember, you will be locked into a specific area of research for 4+ years, make sure it is something you are driven to do, it helps keep you leveled during the ups and downs of the program.</a:t>
            </a:r>
          </a:p>
          <a:p>
            <a:endParaRPr lang="en-US" dirty="0"/>
          </a:p>
          <a:p>
            <a:r>
              <a:rPr lang="en-US" dirty="0"/>
              <a:t>Select labs that have a good infrastructure, funding, and personnel (e.g., senior lab techs and/or post-docs). Of those labs, determine which culture and values align best with you.</a:t>
            </a:r>
          </a:p>
          <a:p>
            <a:endParaRPr lang="en-US" dirty="0"/>
          </a:p>
          <a:p>
            <a:r>
              <a:rPr lang="en-US"/>
              <a:t>Wherever </a:t>
            </a:r>
            <a:r>
              <a:rPr lang="en-US" dirty="0"/>
              <a:t>you end up, do not be afraid of making mistakes, they are not failures. You are going to make mistakes, and it is an important part of the learning process. Learn from them and you will grow as both a person and as a scientist.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EFF87F-A39E-4E0F-8502-DFC523C01C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5607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EFF87F-A39E-4E0F-8502-DFC523C01C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1488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8B2002-F466-4306-91CD-C0CEF4A353FD}" type="slidenum">
              <a:rPr lang="en-US" smtClean="0"/>
              <a:t>42</a:t>
            </a:fld>
            <a:endParaRPr lang="en-US"/>
          </a:p>
        </p:txBody>
      </p:sp>
    </p:spTree>
    <p:extLst>
      <p:ext uri="{BB962C8B-B14F-4D97-AF65-F5344CB8AC3E}">
        <p14:creationId xmlns:p14="http://schemas.microsoft.com/office/powerpoint/2010/main" val="814180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EB8B2002-F466-4306-91CD-C0CEF4A353FD}" type="slidenum">
              <a:rPr lang="en-US" smtClean="0"/>
              <a:t>43</a:t>
            </a:fld>
            <a:endParaRPr lang="en-US"/>
          </a:p>
        </p:txBody>
      </p:sp>
    </p:spTree>
    <p:extLst>
      <p:ext uri="{BB962C8B-B14F-4D97-AF65-F5344CB8AC3E}">
        <p14:creationId xmlns:p14="http://schemas.microsoft.com/office/powerpoint/2010/main" val="2603137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EB8B2002-F466-4306-91CD-C0CEF4A353FD}" type="slidenum">
              <a:rPr lang="en-US" smtClean="0"/>
              <a:t>2</a:t>
            </a:fld>
            <a:endParaRPr lang="en-US"/>
          </a:p>
        </p:txBody>
      </p:sp>
    </p:spTree>
    <p:extLst>
      <p:ext uri="{BB962C8B-B14F-4D97-AF65-F5344CB8AC3E}">
        <p14:creationId xmlns:p14="http://schemas.microsoft.com/office/powerpoint/2010/main" val="185733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B8B2002-F466-4306-91CD-C0CEF4A353FD}" type="slidenum">
              <a:rPr lang="en-US" smtClean="0"/>
              <a:t>3</a:t>
            </a:fld>
            <a:endParaRPr lang="en-US"/>
          </a:p>
        </p:txBody>
      </p:sp>
    </p:spTree>
    <p:extLst>
      <p:ext uri="{BB962C8B-B14F-4D97-AF65-F5344CB8AC3E}">
        <p14:creationId xmlns:p14="http://schemas.microsoft.com/office/powerpoint/2010/main" val="274577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kern="1200" dirty="0">
              <a:solidFill>
                <a:srgbClr val="FF0000"/>
              </a:solidFill>
              <a:effectLst/>
              <a:highlight>
                <a:srgbClr val="FFFF00"/>
              </a:highlight>
              <a:latin typeface="+mn-lt"/>
              <a:ea typeface="+mn-ea"/>
              <a:cs typeface="+mn-cs"/>
            </a:endParaRPr>
          </a:p>
          <a:p>
            <a:pPr defTabSz="931774">
              <a:defRPr/>
            </a:pPr>
            <a:endParaRPr lang="en-US" dirty="0"/>
          </a:p>
          <a:p>
            <a:pPr defTabSz="931774">
              <a:defRPr/>
            </a:pPr>
            <a:endParaRPr lang="en-US" dirty="0"/>
          </a:p>
        </p:txBody>
      </p:sp>
      <p:sp>
        <p:nvSpPr>
          <p:cNvPr id="4" name="Slide Number Placeholder 3"/>
          <p:cNvSpPr>
            <a:spLocks noGrp="1"/>
          </p:cNvSpPr>
          <p:nvPr>
            <p:ph type="sldNum" sz="quarter" idx="5"/>
          </p:nvPr>
        </p:nvSpPr>
        <p:spPr/>
        <p:txBody>
          <a:bodyPr/>
          <a:lstStyle/>
          <a:p>
            <a:fld id="{EB8B2002-F466-4306-91CD-C0CEF4A353FD}" type="slidenum">
              <a:rPr lang="en-US" smtClean="0"/>
              <a:t>4</a:t>
            </a:fld>
            <a:endParaRPr lang="en-US"/>
          </a:p>
        </p:txBody>
      </p:sp>
    </p:spTree>
    <p:extLst>
      <p:ext uri="{BB962C8B-B14F-4D97-AF65-F5344CB8AC3E}">
        <p14:creationId xmlns:p14="http://schemas.microsoft.com/office/powerpoint/2010/main" val="4092791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5A4E7E-D131-4F67-94A5-BF95D23854E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8793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BA365-747A-4D13-00A2-85E5EDFBD4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B74BF9-49AC-E9CA-E4C8-11AD0A0BE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E25765-D433-963F-244F-0C6EA98DCC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7662B5-DC37-77E6-EAAC-CA78918AAF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5A4E7E-D131-4F67-94A5-BF95D23854E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9690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CC615-3CD5-B94D-7ED2-7124FC417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673FA2-DA1C-33C1-EAD8-3FF63DB76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4FC708-1874-5D25-3832-0B903DFD5D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5C9CBD-D0E4-D433-5E0E-877CA0025E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5A4E7E-D131-4F67-94A5-BF95D23854E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1194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5A4E7E-D131-4F67-94A5-BF95D23854E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233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5A4E7E-D131-4F67-94A5-BF95D23854E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2561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16FC-BB9A-4243-BBF9-B9FA4BDB93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5F89F7-2F59-4BFE-928F-D10695FA56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209EEB-963E-48D2-9C20-2591D2BDAC0F}"/>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5" name="Footer Placeholder 4">
            <a:extLst>
              <a:ext uri="{FF2B5EF4-FFF2-40B4-BE49-F238E27FC236}">
                <a16:creationId xmlns:a16="http://schemas.microsoft.com/office/drawing/2014/main" id="{2F695C7C-C804-4E50-96D4-9FB664E056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55C8AC-599D-4439-B6A5-3C7CE29662FC}"/>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422363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E1A30-9792-4131-B347-E4A50DFB0E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E6F7E4-39A3-43E1-8904-0041F43E5B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5A2F9C-B268-4F22-97EC-DD587B6196D1}"/>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5" name="Footer Placeholder 4">
            <a:extLst>
              <a:ext uri="{FF2B5EF4-FFF2-40B4-BE49-F238E27FC236}">
                <a16:creationId xmlns:a16="http://schemas.microsoft.com/office/drawing/2014/main" id="{52C0F69F-E481-4446-A6A8-AC12BF5F7C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F685B2-CEDC-4D67-8850-9BC3CAA569AC}"/>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2903375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7A283A-08BF-4369-BAC6-BFBBF7947C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6F6F48-EB89-4438-ABD8-C7EE11FB84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938358-01C4-41EC-888A-A83C6AD2202D}"/>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5" name="Footer Placeholder 4">
            <a:extLst>
              <a:ext uri="{FF2B5EF4-FFF2-40B4-BE49-F238E27FC236}">
                <a16:creationId xmlns:a16="http://schemas.microsoft.com/office/drawing/2014/main" id="{532235C6-F347-4B55-BD4B-373D7F8ECF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8F373D-9A44-4741-A7F4-49EB13436327}"/>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560344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8E206-459A-474D-8862-0CFFC4A1486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B47A9A4B-563D-4A13-8DD1-C195EC7C2F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1AF995-6EAE-4AEA-84F4-E6B105B70510}"/>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5" name="Footer Placeholder 4">
            <a:extLst>
              <a:ext uri="{FF2B5EF4-FFF2-40B4-BE49-F238E27FC236}">
                <a16:creationId xmlns:a16="http://schemas.microsoft.com/office/drawing/2014/main" id="{3D36F970-E837-4AE4-ADCD-3A9CA808D62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62917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6011-E1CB-48AE-B1E8-028731742C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6D945C-97EF-43F6-9370-FCC5469F85C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1355EB-9BB5-488F-AE1A-3583551AF9F2}"/>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5" name="Footer Placeholder 4">
            <a:extLst>
              <a:ext uri="{FF2B5EF4-FFF2-40B4-BE49-F238E27FC236}">
                <a16:creationId xmlns:a16="http://schemas.microsoft.com/office/drawing/2014/main" id="{1A9EE9AD-CB08-4280-977C-A396C145834B}"/>
              </a:ext>
            </a:extLst>
          </p:cNvPr>
          <p:cNvSpPr>
            <a:spLocks noGrp="1"/>
          </p:cNvSpPr>
          <p:nvPr>
            <p:ph type="ftr" sz="quarter" idx="11"/>
          </p:nvPr>
        </p:nvSpPr>
        <p:spPr/>
        <p:txBody>
          <a:bodyPr/>
          <a:lstStyle/>
          <a:p>
            <a:endParaRPr lang="en-US"/>
          </a:p>
        </p:txBody>
      </p:sp>
      <p:sp>
        <p:nvSpPr>
          <p:cNvPr id="6" name="Date Placeholder 3">
            <a:extLst>
              <a:ext uri="{FF2B5EF4-FFF2-40B4-BE49-F238E27FC236}">
                <a16:creationId xmlns:a16="http://schemas.microsoft.com/office/drawing/2014/main" id="{F635C060-B6A5-EA12-D817-3AD07B11E0FA}"/>
              </a:ext>
            </a:extLst>
          </p:cNvPr>
          <p:cNvSpPr txBox="1">
            <a:spLocks/>
          </p:cNvSpPr>
          <p:nvPr userDrawn="1"/>
        </p:nvSpPr>
        <p:spPr>
          <a:xfrm>
            <a:off x="8891726"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F727322-A244-4D6B-B8ED-8BC1A70FDB35}" type="slidenum">
              <a:rPr lang="en-US" sz="1200" smtClean="0"/>
              <a:pPr algn="r"/>
              <a:t>‹#›</a:t>
            </a:fld>
            <a:endParaRPr lang="en-US" dirty="0"/>
          </a:p>
        </p:txBody>
      </p:sp>
    </p:spTree>
    <p:extLst>
      <p:ext uri="{BB962C8B-B14F-4D97-AF65-F5344CB8AC3E}">
        <p14:creationId xmlns:p14="http://schemas.microsoft.com/office/powerpoint/2010/main" val="917842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31E56-81E3-4471-9A16-CBBCCC5411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4FC32A-C644-42BC-A548-5898FCB433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9C19F1-9D1B-43AC-9AD1-CF2B2FEA94DF}"/>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5" name="Footer Placeholder 4">
            <a:extLst>
              <a:ext uri="{FF2B5EF4-FFF2-40B4-BE49-F238E27FC236}">
                <a16:creationId xmlns:a16="http://schemas.microsoft.com/office/drawing/2014/main" id="{77E70114-4D95-4059-922D-A024333E99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834E3E-F1F9-40B3-A5BA-5FA54A9217B7}"/>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195692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51AC-BBA7-4600-B11B-F304E3FD9F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761451-214F-461F-9BA0-F65C666CA5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D2D4C4-5B2C-4437-85EF-1592C470D3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B1B431-F4FE-4BE5-AE68-DDD0D44EB8A5}"/>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6" name="Footer Placeholder 5">
            <a:extLst>
              <a:ext uri="{FF2B5EF4-FFF2-40B4-BE49-F238E27FC236}">
                <a16:creationId xmlns:a16="http://schemas.microsoft.com/office/drawing/2014/main" id="{3FF679A7-7D9A-4331-83A6-BF52CE4F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80088-9253-40E4-ADEB-B400BD2F375E}"/>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3519315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145BA-8391-4C9E-8170-4F6E56A481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B534BD6-E67B-4DFD-BEC9-C4140B854B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3C7199-6954-4025-A68B-2EA87EB51B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30ECBB-A02A-4BC7-8BED-66EA7A0065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31A445-03EA-4DCF-AE76-FA121BAEEF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5542B3-8A06-456C-A843-536A315274A5}"/>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8" name="Footer Placeholder 7">
            <a:extLst>
              <a:ext uri="{FF2B5EF4-FFF2-40B4-BE49-F238E27FC236}">
                <a16:creationId xmlns:a16="http://schemas.microsoft.com/office/drawing/2014/main" id="{0F413F7B-BBCB-464E-BED8-7590491613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978B9B-C992-4528-A0C0-02F92DC18571}"/>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1393348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520B4-075C-401A-A9D6-882BEBB0C8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7FEDD5-18E4-4F3D-8137-99102975A91E}"/>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4" name="Footer Placeholder 3">
            <a:extLst>
              <a:ext uri="{FF2B5EF4-FFF2-40B4-BE49-F238E27FC236}">
                <a16:creationId xmlns:a16="http://schemas.microsoft.com/office/drawing/2014/main" id="{72237BF2-35C6-4484-A73D-93DE304818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49A523-D934-42EE-956B-9B5BDE418F49}"/>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4200786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7E2577-F019-48F3-A9FE-32E2C35A8560}"/>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3" name="Footer Placeholder 2">
            <a:extLst>
              <a:ext uri="{FF2B5EF4-FFF2-40B4-BE49-F238E27FC236}">
                <a16:creationId xmlns:a16="http://schemas.microsoft.com/office/drawing/2014/main" id="{37C2E412-8165-4406-A0D2-012F9BA546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40C26B-D326-49A3-88DC-7DC35DEC4021}"/>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1110528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4B6E6-A10F-49C1-A7B1-79DEC11344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FF2CFE-B940-4B6D-8D29-49E235AA45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AA3A7C-5B47-4551-8DB8-AE686972B0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C80794-9720-48DA-9D1C-3598269B440D}"/>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6" name="Footer Placeholder 5">
            <a:extLst>
              <a:ext uri="{FF2B5EF4-FFF2-40B4-BE49-F238E27FC236}">
                <a16:creationId xmlns:a16="http://schemas.microsoft.com/office/drawing/2014/main" id="{65793309-28FD-4BB5-A156-B1EACD67EC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812559-A990-4152-92FD-ABD61071F56D}"/>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649865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31BB4-C4C7-4F56-881A-20F488BF4B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7A7A96-76F3-4B56-895A-B3BE05761C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284638-6695-4DE6-A487-65928AAA8AAD}"/>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5" name="Footer Placeholder 4">
            <a:extLst>
              <a:ext uri="{FF2B5EF4-FFF2-40B4-BE49-F238E27FC236}">
                <a16:creationId xmlns:a16="http://schemas.microsoft.com/office/drawing/2014/main" id="{A764D8C7-91D1-49CC-9DAE-A555D25DA5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335C94-E791-45E9-8C65-73FE241EF090}"/>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80576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9D5D3-4399-4473-934C-D6B5860176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940D88-253B-49D5-99C1-FCA20CF8BF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E0C934-630B-4DAB-AA54-F037B94E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BC6CA5-D041-4AF9-9245-37DBE9699FC2}"/>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6" name="Footer Placeholder 5">
            <a:extLst>
              <a:ext uri="{FF2B5EF4-FFF2-40B4-BE49-F238E27FC236}">
                <a16:creationId xmlns:a16="http://schemas.microsoft.com/office/drawing/2014/main" id="{1BCE56B6-7561-49B6-9187-7E904FB22E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38FBB7-75D6-4A59-B107-6E7C6319852A}"/>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1266462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CDC62-9D7C-4CB5-B789-33457FAFC4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CCBFF8-5EC9-43CF-AF66-DADD25FF42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C472E5-C31D-4A13-ABDB-3C31F00E67E0}"/>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5" name="Footer Placeholder 4">
            <a:extLst>
              <a:ext uri="{FF2B5EF4-FFF2-40B4-BE49-F238E27FC236}">
                <a16:creationId xmlns:a16="http://schemas.microsoft.com/office/drawing/2014/main" id="{B5B7EC80-2A90-4182-A512-494ED9BD3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4DAF48-2873-4871-A6DE-394A22A137D2}"/>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576437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2DB1DD-3A3F-4BA6-9870-156B79829B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43211B-4C0A-4E23-8941-8A7B2455A3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D71DF9-D426-4F4A-B205-2B88E33A51C8}"/>
              </a:ext>
            </a:extLst>
          </p:cNvPr>
          <p:cNvSpPr>
            <a:spLocks noGrp="1"/>
          </p:cNvSpPr>
          <p:nvPr>
            <p:ph type="dt" sz="half" idx="10"/>
          </p:nvPr>
        </p:nvSpPr>
        <p:spPr>
          <a:xfrm>
            <a:off x="838200" y="6356350"/>
            <a:ext cx="2743200" cy="365125"/>
          </a:xfrm>
          <a:prstGeom prst="rect">
            <a:avLst/>
          </a:prstGeom>
        </p:spPr>
        <p:txBody>
          <a:bodyPr/>
          <a:lstStyle/>
          <a:p>
            <a:fld id="{8425CC4F-9FA1-41C8-A674-4B5C6565F021}" type="datetimeFigureOut">
              <a:rPr lang="en-US" smtClean="0"/>
              <a:t>7/14/2026</a:t>
            </a:fld>
            <a:endParaRPr lang="en-US"/>
          </a:p>
        </p:txBody>
      </p:sp>
      <p:sp>
        <p:nvSpPr>
          <p:cNvPr id="5" name="Footer Placeholder 4">
            <a:extLst>
              <a:ext uri="{FF2B5EF4-FFF2-40B4-BE49-F238E27FC236}">
                <a16:creationId xmlns:a16="http://schemas.microsoft.com/office/drawing/2014/main" id="{13CD390B-A644-4C81-B491-03702A7BF9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66E3C1-B88B-4A48-A7AE-555379059996}"/>
              </a:ext>
            </a:extLst>
          </p:cNvPr>
          <p:cNvSpPr>
            <a:spLocks noGrp="1"/>
          </p:cNvSpPr>
          <p:nvPr>
            <p:ph type="sldNum" sz="quarter" idx="12"/>
          </p:nvPr>
        </p:nvSpPr>
        <p:spPr/>
        <p:txBody>
          <a:bodyPr/>
          <a:lstStyle/>
          <a:p>
            <a:fld id="{DC1C4DBF-D3C8-42C7-AF99-2ED5FE6F95D1}" type="slidenum">
              <a:rPr lang="en-US" smtClean="0"/>
              <a:t>‹#›</a:t>
            </a:fld>
            <a:endParaRPr lang="en-US"/>
          </a:p>
        </p:txBody>
      </p:sp>
    </p:spTree>
    <p:extLst>
      <p:ext uri="{BB962C8B-B14F-4D97-AF65-F5344CB8AC3E}">
        <p14:creationId xmlns:p14="http://schemas.microsoft.com/office/powerpoint/2010/main" val="2015140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BA3E0-A140-47E4-B6A3-D68E38A200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B43873-0EFF-48E5-B890-2E3A2A17F5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1A92F5-70F9-4ADE-8B45-89EED903E1A2}"/>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5" name="Footer Placeholder 4">
            <a:extLst>
              <a:ext uri="{FF2B5EF4-FFF2-40B4-BE49-F238E27FC236}">
                <a16:creationId xmlns:a16="http://schemas.microsoft.com/office/drawing/2014/main" id="{7BFE33F5-164F-4573-93BA-7DE041C605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B67151-F5C9-49E4-B07A-03144AD3BC7B}"/>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4068812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1B737-E660-44E5-AB1A-08A454FA2E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80D379-1EE9-4835-8F36-A22EB77053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4236E0-E6B3-4663-85A2-66DF826984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2EAAED-36F9-49D2-920E-AF43DA0407A5}"/>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6" name="Footer Placeholder 5">
            <a:extLst>
              <a:ext uri="{FF2B5EF4-FFF2-40B4-BE49-F238E27FC236}">
                <a16:creationId xmlns:a16="http://schemas.microsoft.com/office/drawing/2014/main" id="{F95DEE8A-522D-4E13-B143-D26F958BF8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1C98AD-DE16-4182-9AC8-F6EC802F8654}"/>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2439335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11CD0-A926-4702-846E-3281C8E8BF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7CAE2B-C677-4CEB-B1E9-BD05B87063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98A8B0-852C-460B-9081-D74209A4C4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7BC21A-7D07-4206-9B97-DCC491C45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EB7B6F-BB41-4F6E-BBB0-6746268E49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4F7A50-B00C-4C32-B17C-A2D0C2D38AE1}"/>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8" name="Footer Placeholder 7">
            <a:extLst>
              <a:ext uri="{FF2B5EF4-FFF2-40B4-BE49-F238E27FC236}">
                <a16:creationId xmlns:a16="http://schemas.microsoft.com/office/drawing/2014/main" id="{133B6E2B-BF08-48BE-B16C-4BAC2735F2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7173AB-E6D2-4B9B-B2DE-A6028F172D41}"/>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3823411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6BA86-CEC0-42E7-882C-33A75645EE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A9DC70-37EE-4685-96F8-B1EEAD5B1C8E}"/>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4" name="Footer Placeholder 3">
            <a:extLst>
              <a:ext uri="{FF2B5EF4-FFF2-40B4-BE49-F238E27FC236}">
                <a16:creationId xmlns:a16="http://schemas.microsoft.com/office/drawing/2014/main" id="{12BF31E5-DC9C-45C1-8372-37DF7686C8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A8102A-1062-4306-93F8-DB654A0684F2}"/>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336499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6020A6-682A-4536-AFBC-6ABA9D49F280}"/>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3" name="Footer Placeholder 2">
            <a:extLst>
              <a:ext uri="{FF2B5EF4-FFF2-40B4-BE49-F238E27FC236}">
                <a16:creationId xmlns:a16="http://schemas.microsoft.com/office/drawing/2014/main" id="{90767211-386D-46F7-81C5-7D51A8E924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0FFF2C-3754-44E8-B898-4B40DC7C9CD3}"/>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690681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91373-0E39-4EE0-BA24-F4A6AD78C4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4206DC-506D-4418-80BF-20EC814905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F81DB3-02B7-4D61-9EFC-E4F59EA7C9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18280A-0329-4EF0-9F50-F29D23EE378B}"/>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6" name="Footer Placeholder 5">
            <a:extLst>
              <a:ext uri="{FF2B5EF4-FFF2-40B4-BE49-F238E27FC236}">
                <a16:creationId xmlns:a16="http://schemas.microsoft.com/office/drawing/2014/main" id="{561FB018-1FB6-40B1-B7EA-CC7443658C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8939FD-896B-4208-B813-87A4ACF400A2}"/>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187073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BF14A-86F8-4837-B57A-847FA5CD7E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056F6D-B9B9-49A2-9CD9-7C07AEC423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8EB64E-C363-46EC-9A60-EBB941D7D1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4F5759-19DA-4159-B034-192921A1448C}"/>
              </a:ext>
            </a:extLst>
          </p:cNvPr>
          <p:cNvSpPr>
            <a:spLocks noGrp="1"/>
          </p:cNvSpPr>
          <p:nvPr>
            <p:ph type="dt" sz="half" idx="10"/>
          </p:nvPr>
        </p:nvSpPr>
        <p:spPr/>
        <p:txBody>
          <a:bodyPr/>
          <a:lstStyle/>
          <a:p>
            <a:fld id="{2286F030-2E58-475F-A91A-5F4A7EB2A25A}" type="datetimeFigureOut">
              <a:rPr lang="en-US" smtClean="0"/>
              <a:t>7/14/2026</a:t>
            </a:fld>
            <a:endParaRPr lang="en-US"/>
          </a:p>
        </p:txBody>
      </p:sp>
      <p:sp>
        <p:nvSpPr>
          <p:cNvPr id="6" name="Footer Placeholder 5">
            <a:extLst>
              <a:ext uri="{FF2B5EF4-FFF2-40B4-BE49-F238E27FC236}">
                <a16:creationId xmlns:a16="http://schemas.microsoft.com/office/drawing/2014/main" id="{F5578522-1394-4EE3-8B14-41B923B3BE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C11504-41FE-4BEA-8314-0B0D8529C559}"/>
              </a:ext>
            </a:extLst>
          </p:cNvPr>
          <p:cNvSpPr>
            <a:spLocks noGrp="1"/>
          </p:cNvSpPr>
          <p:nvPr>
            <p:ph type="sldNum" sz="quarter" idx="12"/>
          </p:nvPr>
        </p:nvSpPr>
        <p:spPr/>
        <p:txBody>
          <a:bodyPr/>
          <a:lstStyle/>
          <a:p>
            <a:fld id="{269BD27C-4DB3-4A1A-A6D0-60B7B0057B8A}" type="slidenum">
              <a:rPr lang="en-US" smtClean="0"/>
              <a:t>‹#›</a:t>
            </a:fld>
            <a:endParaRPr lang="en-US"/>
          </a:p>
        </p:txBody>
      </p:sp>
    </p:spTree>
    <p:extLst>
      <p:ext uri="{BB962C8B-B14F-4D97-AF65-F5344CB8AC3E}">
        <p14:creationId xmlns:p14="http://schemas.microsoft.com/office/powerpoint/2010/main" val="1443589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38471-D8C1-4475-B87F-EC1D7551C2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8672F9-6FA4-4320-ACFA-2F64AD7E8B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A0EEC2-3C87-43CC-B450-D17988A725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6F030-2E58-475F-A91A-5F4A7EB2A25A}" type="datetimeFigureOut">
              <a:rPr lang="en-US" smtClean="0"/>
              <a:t>7/14/2026</a:t>
            </a:fld>
            <a:endParaRPr lang="en-US"/>
          </a:p>
        </p:txBody>
      </p:sp>
      <p:sp>
        <p:nvSpPr>
          <p:cNvPr id="5" name="Footer Placeholder 4">
            <a:extLst>
              <a:ext uri="{FF2B5EF4-FFF2-40B4-BE49-F238E27FC236}">
                <a16:creationId xmlns:a16="http://schemas.microsoft.com/office/drawing/2014/main" id="{7F874221-AA7C-4897-92C3-73BF508EB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6407CB1-E9DB-4FAF-B836-31A0958844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BD27C-4DB3-4A1A-A6D0-60B7B0057B8A}" type="slidenum">
              <a:rPr lang="en-US" smtClean="0"/>
              <a:t>‹#›</a:t>
            </a:fld>
            <a:endParaRPr lang="en-US"/>
          </a:p>
        </p:txBody>
      </p:sp>
    </p:spTree>
    <p:extLst>
      <p:ext uri="{BB962C8B-B14F-4D97-AF65-F5344CB8AC3E}">
        <p14:creationId xmlns:p14="http://schemas.microsoft.com/office/powerpoint/2010/main" val="4175580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570643-9669-41EE-823B-4CCE9E4008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3F551C-06F5-4699-8F4D-2845BB8DF4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DF7C065-5FAE-4666-8FBA-4D778D4B68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E0CDDA0-A558-4F73-84B5-922EC6C53C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C4DBF-D3C8-42C7-AF99-2ED5FE6F95D1}" type="slidenum">
              <a:rPr lang="en-US" smtClean="0"/>
              <a:t>‹#›</a:t>
            </a:fld>
            <a:endParaRPr lang="en-US"/>
          </a:p>
        </p:txBody>
      </p:sp>
      <p:pic>
        <p:nvPicPr>
          <p:cNvPr id="9" name="Picture 8">
            <a:extLst>
              <a:ext uri="{FF2B5EF4-FFF2-40B4-BE49-F238E27FC236}">
                <a16:creationId xmlns:a16="http://schemas.microsoft.com/office/drawing/2014/main" id="{60BC0748-CCEB-82DE-AA5A-18E71FF4E19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38200" y="6219936"/>
            <a:ext cx="1429305" cy="545878"/>
          </a:xfrm>
          <a:prstGeom prst="rect">
            <a:avLst/>
          </a:prstGeom>
        </p:spPr>
      </p:pic>
    </p:spTree>
    <p:extLst>
      <p:ext uri="{BB962C8B-B14F-4D97-AF65-F5344CB8AC3E}">
        <p14:creationId xmlns:p14="http://schemas.microsoft.com/office/powerpoint/2010/main" val="34701106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sv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sv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svg"/><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smelter@livemail.uthscsa.edu" TargetMode="Externa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00.png"/><Relationship Id="rId2" Type="http://schemas.openxmlformats.org/officeDocument/2006/relationships/image" Target="../media/image15.png"/><Relationship Id="rId1" Type="http://schemas.openxmlformats.org/officeDocument/2006/relationships/slideLayout" Target="../slideLayouts/slideLayout1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jpg"/><Relationship Id="rId1" Type="http://schemas.openxmlformats.org/officeDocument/2006/relationships/slideLayout" Target="../slideLayouts/slideLayout17.xml"/><Relationship Id="rId5" Type="http://schemas.openxmlformats.org/officeDocument/2006/relationships/image" Target="../media/image22.jpg"/><Relationship Id="rId4" Type="http://schemas.openxmlformats.org/officeDocument/2006/relationships/image" Target="../media/image21.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image" Target="../media/image31.sv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mailto:vazquezj3@livemail.uthscsa.edu" TargetMode="Externa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45.jpg"/></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image" Target="../media/image47.jpg"/></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1.jpe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D86E02-CEEC-425A-9E09-CF74A1B9F12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9"/>
          <a:stretch/>
        </p:blipFill>
        <p:spPr>
          <a:xfrm>
            <a:off x="0" y="10"/>
            <a:ext cx="12191980" cy="6857990"/>
          </a:xfrm>
          <a:prstGeom prst="rect">
            <a:avLst/>
          </a:prstGeom>
          <a:ln w="22225" cmpd="thickThin">
            <a:solidFill>
              <a:schemeClr val="accent6">
                <a:lumMod val="50000"/>
              </a:schemeClr>
            </a:solidFill>
            <a:extLst>
              <a:ext uri="{C807C97D-BFC1-408E-A445-0C87EB9F89A2}">
                <ask:lineSketchStyleProps xmlns:ask="http://schemas.microsoft.com/office/drawing/2018/sketchyshapes">
                  <ask:type>
                    <ask:lineSketchNone/>
                  </ask:type>
                </ask:lineSketchStyleProps>
              </a:ext>
            </a:extLst>
          </a:ln>
        </p:spPr>
      </p:pic>
      <p:sp>
        <p:nvSpPr>
          <p:cNvPr id="3" name="TextBox 2">
            <a:extLst>
              <a:ext uri="{FF2B5EF4-FFF2-40B4-BE49-F238E27FC236}">
                <a16:creationId xmlns:a16="http://schemas.microsoft.com/office/drawing/2014/main" id="{2450F773-1DE1-40C0-82B7-62C39FCD34A9}"/>
              </a:ext>
            </a:extLst>
          </p:cNvPr>
          <p:cNvSpPr txBox="1"/>
          <p:nvPr/>
        </p:nvSpPr>
        <p:spPr>
          <a:xfrm>
            <a:off x="310896" y="6344379"/>
            <a:ext cx="12191980" cy="954107"/>
          </a:xfrm>
          <a:prstGeom prst="rect">
            <a:avLst/>
          </a:prstGeom>
          <a:noFill/>
        </p:spPr>
        <p:txBody>
          <a:bodyPr wrap="square" rtlCol="0">
            <a:spAutoFit/>
          </a:bodyPr>
          <a:lstStyle/>
          <a:p>
            <a:r>
              <a:rPr lang="en-US" sz="2800" b="1" i="1" dirty="0"/>
              <a:t>Sponsored Content by: University of Texas Health Science Center at San Antonio </a:t>
            </a:r>
          </a:p>
          <a:p>
            <a:endParaRPr lang="en-US" sz="2800" b="1" i="1" dirty="0"/>
          </a:p>
        </p:txBody>
      </p:sp>
      <p:sp>
        <p:nvSpPr>
          <p:cNvPr id="4" name="Oval 3">
            <a:extLst>
              <a:ext uri="{FF2B5EF4-FFF2-40B4-BE49-F238E27FC236}">
                <a16:creationId xmlns:a16="http://schemas.microsoft.com/office/drawing/2014/main" id="{A458E99F-0DEC-4657-B3F7-A52C0010B42F}"/>
              </a:ext>
            </a:extLst>
          </p:cNvPr>
          <p:cNvSpPr/>
          <p:nvPr/>
        </p:nvSpPr>
        <p:spPr>
          <a:xfrm>
            <a:off x="76200" y="1607271"/>
            <a:ext cx="2221535" cy="2209727"/>
          </a:xfrm>
          <a:prstGeom prst="ellipse">
            <a:avLst/>
          </a:prstGeom>
          <a:gradFill flip="none" rotWithShape="1">
            <a:gsLst>
              <a:gs pos="0">
                <a:srgbClr val="A89447">
                  <a:shade val="30000"/>
                  <a:satMod val="115000"/>
                </a:srgbClr>
              </a:gs>
              <a:gs pos="50000">
                <a:srgbClr val="A89447">
                  <a:shade val="67500"/>
                  <a:satMod val="115000"/>
                </a:srgbClr>
              </a:gs>
              <a:gs pos="100000">
                <a:srgbClr val="A89447">
                  <a:shade val="100000"/>
                  <a:satMod val="115000"/>
                </a:srgb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391C1591-7709-46A1-AE17-DEA92A108A9E}"/>
              </a:ext>
            </a:extLst>
          </p:cNvPr>
          <p:cNvSpPr/>
          <p:nvPr/>
        </p:nvSpPr>
        <p:spPr>
          <a:xfrm>
            <a:off x="666720" y="2220152"/>
            <a:ext cx="3776951" cy="3756876"/>
          </a:xfrm>
          <a:prstGeom prst="ellipse">
            <a:avLst/>
          </a:prstGeom>
          <a:gradFill flip="none" rotWithShape="1">
            <a:gsLst>
              <a:gs pos="0">
                <a:srgbClr val="903B27">
                  <a:shade val="30000"/>
                  <a:satMod val="115000"/>
                </a:srgbClr>
              </a:gs>
              <a:gs pos="50000">
                <a:srgbClr val="903B27">
                  <a:shade val="67500"/>
                  <a:satMod val="115000"/>
                </a:srgbClr>
              </a:gs>
              <a:gs pos="100000">
                <a:srgbClr val="903B27">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 panose="020B0604020202020204" pitchFamily="34" charset="0"/>
                <a:cs typeface="Arial" panose="020B0604020202020204" pitchFamily="34" charset="0"/>
              </a:rPr>
              <a:t>Today’s Focus</a:t>
            </a:r>
          </a:p>
        </p:txBody>
      </p:sp>
      <p:sp>
        <p:nvSpPr>
          <p:cNvPr id="12" name="TextBox 11">
            <a:extLst>
              <a:ext uri="{FF2B5EF4-FFF2-40B4-BE49-F238E27FC236}">
                <a16:creationId xmlns:a16="http://schemas.microsoft.com/office/drawing/2014/main" id="{F47D9A48-73EB-46F2-B6F1-21160BA42FB8}"/>
              </a:ext>
            </a:extLst>
          </p:cNvPr>
          <p:cNvSpPr txBox="1"/>
          <p:nvPr/>
        </p:nvSpPr>
        <p:spPr>
          <a:xfrm>
            <a:off x="4998097" y="1266860"/>
            <a:ext cx="7193884" cy="2985433"/>
          </a:xfrm>
          <a:prstGeom prst="rect">
            <a:avLst/>
          </a:prstGeom>
          <a:noFill/>
        </p:spPr>
        <p:txBody>
          <a:bodyPr wrap="square">
            <a:spAutoFit/>
          </a:bodyPr>
          <a:lstStyle/>
          <a:p>
            <a:r>
              <a:rPr lang="en-US" sz="4000" b="1" i="1" dirty="0">
                <a:solidFill>
                  <a:srgbClr val="903B27"/>
                </a:solidFill>
              </a:rPr>
              <a:t>Explore Pharmacology: </a:t>
            </a:r>
          </a:p>
          <a:p>
            <a:r>
              <a:rPr lang="en-US" sz="4000" b="1" i="1" dirty="0">
                <a:solidFill>
                  <a:srgbClr val="903B27"/>
                </a:solidFill>
              </a:rPr>
              <a:t>Meet a Graduate Program – University of Texas Health Science Center at San Antonio</a:t>
            </a:r>
          </a:p>
          <a:p>
            <a:r>
              <a:rPr lang="en-US" sz="2800" b="1" i="1" dirty="0">
                <a:solidFill>
                  <a:srgbClr val="903B27"/>
                </a:solidFill>
              </a:rPr>
              <a:t>April Risinger PhD, Dept of Pharmacology  </a:t>
            </a:r>
          </a:p>
        </p:txBody>
      </p:sp>
      <p:pic>
        <p:nvPicPr>
          <p:cNvPr id="8" name="Picture 7">
            <a:extLst>
              <a:ext uri="{FF2B5EF4-FFF2-40B4-BE49-F238E27FC236}">
                <a16:creationId xmlns:a16="http://schemas.microsoft.com/office/drawing/2014/main" id="{A2C42A1D-6609-E983-F4F3-FB56213A3B6C}"/>
              </a:ext>
            </a:extLst>
          </p:cNvPr>
          <p:cNvPicPr>
            <a:picLocks noChangeAspect="1"/>
          </p:cNvPicPr>
          <p:nvPr/>
        </p:nvPicPr>
        <p:blipFill>
          <a:blip r:embed="rId4"/>
          <a:stretch>
            <a:fillRect/>
          </a:stretch>
        </p:blipFill>
        <p:spPr>
          <a:xfrm>
            <a:off x="4998097" y="4335043"/>
            <a:ext cx="6096000" cy="1975104"/>
          </a:xfrm>
          <a:prstGeom prst="rect">
            <a:avLst/>
          </a:prstGeom>
        </p:spPr>
      </p:pic>
    </p:spTree>
    <p:extLst>
      <p:ext uri="{BB962C8B-B14F-4D97-AF65-F5344CB8AC3E}">
        <p14:creationId xmlns:p14="http://schemas.microsoft.com/office/powerpoint/2010/main" val="2250136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661BA-C41E-D2D8-F573-48D5D07C50DF}"/>
            </a:ext>
          </a:extLst>
        </p:cNvPr>
        <p:cNvGrpSpPr/>
        <p:nvPr/>
      </p:nvGrpSpPr>
      <p:grpSpPr>
        <a:xfrm>
          <a:off x="0" y="0"/>
          <a:ext cx="0" cy="0"/>
          <a:chOff x="0" y="0"/>
          <a:chExt cx="0" cy="0"/>
        </a:xfrm>
      </p:grpSpPr>
      <p:pic>
        <p:nvPicPr>
          <p:cNvPr id="12" name="Graphic 11">
            <a:extLst>
              <a:ext uri="{FF2B5EF4-FFF2-40B4-BE49-F238E27FC236}">
                <a16:creationId xmlns:a16="http://schemas.microsoft.com/office/drawing/2014/main" id="{05A63C18-788D-4919-536D-1223357780A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496411" y="118070"/>
            <a:ext cx="5199178" cy="5565516"/>
          </a:xfrm>
          <a:prstGeom prst="rect">
            <a:avLst/>
          </a:prstGeom>
        </p:spPr>
      </p:pic>
      <p:pic>
        <p:nvPicPr>
          <p:cNvPr id="16" name="Content Placeholder 4">
            <a:extLst>
              <a:ext uri="{FF2B5EF4-FFF2-40B4-BE49-F238E27FC236}">
                <a16:creationId xmlns:a16="http://schemas.microsoft.com/office/drawing/2014/main" id="{11D57081-2B7C-3AAD-3E3E-E1BF495C9EEA}"/>
              </a:ext>
            </a:extLst>
          </p:cNvPr>
          <p:cNvPicPr>
            <a:picLocks noChangeAspect="1"/>
          </p:cNvPicPr>
          <p:nvPr/>
        </p:nvPicPr>
        <p:blipFill>
          <a:blip r:embed="rId3">
            <a:extLst>
              <a:ext uri="{28A0092B-C50C-407E-A947-70E740481C1C}">
                <a14:useLocalDpi xmlns:a14="http://schemas.microsoft.com/office/drawing/2010/main" val="0"/>
              </a:ext>
            </a:extLst>
          </a:blip>
          <a:srcRect t="42622"/>
          <a:stretch>
            <a:fillRect/>
          </a:stretch>
        </p:blipFill>
        <p:spPr>
          <a:xfrm>
            <a:off x="11098126" y="5378525"/>
            <a:ext cx="734544" cy="894815"/>
          </a:xfrm>
          <a:prstGeom prst="rect">
            <a:avLst/>
          </a:prstGeom>
        </p:spPr>
      </p:pic>
      <p:sp>
        <p:nvSpPr>
          <p:cNvPr id="17" name="Title 1">
            <a:extLst>
              <a:ext uri="{FF2B5EF4-FFF2-40B4-BE49-F238E27FC236}">
                <a16:creationId xmlns:a16="http://schemas.microsoft.com/office/drawing/2014/main" id="{8AC7325F-3B45-6003-D2DB-635A565DC970}"/>
              </a:ext>
            </a:extLst>
          </p:cNvPr>
          <p:cNvSpPr>
            <a:spLocks noGrp="1"/>
          </p:cNvSpPr>
          <p:nvPr>
            <p:ph type="title"/>
          </p:nvPr>
        </p:nvSpPr>
        <p:spPr>
          <a:xfrm>
            <a:off x="220014" y="118070"/>
            <a:ext cx="3605011" cy="1325563"/>
          </a:xfrm>
        </p:spPr>
        <p:txBody>
          <a:bodyPr>
            <a:normAutofit/>
          </a:bodyPr>
          <a:lstStyle/>
          <a:p>
            <a:r>
              <a:rPr lang="en-US" sz="4000" dirty="0">
                <a:latin typeface="Arial" panose="020B0604020202020204" pitchFamily="34" charset="0"/>
                <a:cs typeface="Arial" panose="020B0604020202020204" pitchFamily="34" charset="0"/>
              </a:rPr>
              <a:t>My research as an example</a:t>
            </a:r>
          </a:p>
        </p:txBody>
      </p:sp>
    </p:spTree>
    <p:extLst>
      <p:ext uri="{BB962C8B-B14F-4D97-AF65-F5344CB8AC3E}">
        <p14:creationId xmlns:p14="http://schemas.microsoft.com/office/powerpoint/2010/main" val="3858429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8D281-9DEA-B7EA-0300-DFFCE053F5FA}"/>
            </a:ext>
          </a:extLst>
        </p:cNvPr>
        <p:cNvGrpSpPr/>
        <p:nvPr/>
      </p:nvGrpSpPr>
      <p:grpSpPr>
        <a:xfrm>
          <a:off x="0" y="0"/>
          <a:ext cx="0" cy="0"/>
          <a:chOff x="0" y="0"/>
          <a:chExt cx="0" cy="0"/>
        </a:xfrm>
      </p:grpSpPr>
      <p:pic>
        <p:nvPicPr>
          <p:cNvPr id="12" name="Graphic 11">
            <a:extLst>
              <a:ext uri="{FF2B5EF4-FFF2-40B4-BE49-F238E27FC236}">
                <a16:creationId xmlns:a16="http://schemas.microsoft.com/office/drawing/2014/main" id="{D89E9397-35D4-5767-475F-A917E410F05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92667" y="92312"/>
            <a:ext cx="3406665" cy="3646701"/>
          </a:xfrm>
          <a:prstGeom prst="rect">
            <a:avLst/>
          </a:prstGeom>
        </p:spPr>
      </p:pic>
      <p:pic>
        <p:nvPicPr>
          <p:cNvPr id="16" name="Content Placeholder 4">
            <a:extLst>
              <a:ext uri="{FF2B5EF4-FFF2-40B4-BE49-F238E27FC236}">
                <a16:creationId xmlns:a16="http://schemas.microsoft.com/office/drawing/2014/main" id="{BE4D1DF1-654A-08FA-C66F-B23E047F7D80}"/>
              </a:ext>
            </a:extLst>
          </p:cNvPr>
          <p:cNvPicPr>
            <a:picLocks noChangeAspect="1"/>
          </p:cNvPicPr>
          <p:nvPr/>
        </p:nvPicPr>
        <p:blipFill>
          <a:blip r:embed="rId3">
            <a:extLst>
              <a:ext uri="{28A0092B-C50C-407E-A947-70E740481C1C}">
                <a14:useLocalDpi xmlns:a14="http://schemas.microsoft.com/office/drawing/2010/main" val="0"/>
              </a:ext>
            </a:extLst>
          </a:blip>
          <a:srcRect t="42622"/>
          <a:stretch>
            <a:fillRect/>
          </a:stretch>
        </p:blipFill>
        <p:spPr>
          <a:xfrm>
            <a:off x="11098126" y="5378525"/>
            <a:ext cx="734544" cy="894815"/>
          </a:xfrm>
          <a:prstGeom prst="rect">
            <a:avLst/>
          </a:prstGeom>
        </p:spPr>
      </p:pic>
      <p:pic>
        <p:nvPicPr>
          <p:cNvPr id="7" name="Picture 6">
            <a:extLst>
              <a:ext uri="{FF2B5EF4-FFF2-40B4-BE49-F238E27FC236}">
                <a16:creationId xmlns:a16="http://schemas.microsoft.com/office/drawing/2014/main" id="{E495C31C-A0F3-CBCF-18CF-4F81F5FBEE2C}"/>
              </a:ext>
            </a:extLst>
          </p:cNvPr>
          <p:cNvPicPr>
            <a:picLocks noChangeAspect="1"/>
          </p:cNvPicPr>
          <p:nvPr/>
        </p:nvPicPr>
        <p:blipFill>
          <a:blip r:embed="rId4"/>
          <a:srcRect t="11368"/>
          <a:stretch>
            <a:fillRect/>
          </a:stretch>
        </p:blipFill>
        <p:spPr>
          <a:xfrm>
            <a:off x="4415387" y="3833821"/>
            <a:ext cx="3917243" cy="2996262"/>
          </a:xfrm>
          <a:prstGeom prst="rect">
            <a:avLst/>
          </a:prstGeom>
        </p:spPr>
      </p:pic>
      <p:cxnSp>
        <p:nvCxnSpPr>
          <p:cNvPr id="8" name="Straight Arrow Connector 7">
            <a:extLst>
              <a:ext uri="{FF2B5EF4-FFF2-40B4-BE49-F238E27FC236}">
                <a16:creationId xmlns:a16="http://schemas.microsoft.com/office/drawing/2014/main" id="{B33187A8-A789-55DA-5324-416558455919}"/>
              </a:ext>
            </a:extLst>
          </p:cNvPr>
          <p:cNvCxnSpPr>
            <a:cxnSpLocks/>
          </p:cNvCxnSpPr>
          <p:nvPr/>
        </p:nvCxnSpPr>
        <p:spPr>
          <a:xfrm>
            <a:off x="4905214" y="3739013"/>
            <a:ext cx="2435743"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55518BD9-0516-AA30-8655-521ABE932248}"/>
              </a:ext>
            </a:extLst>
          </p:cNvPr>
          <p:cNvSpPr>
            <a:spLocks noGrp="1"/>
          </p:cNvSpPr>
          <p:nvPr>
            <p:ph type="title"/>
          </p:nvPr>
        </p:nvSpPr>
        <p:spPr>
          <a:xfrm>
            <a:off x="220014" y="118070"/>
            <a:ext cx="3605011" cy="1325563"/>
          </a:xfrm>
        </p:spPr>
        <p:txBody>
          <a:bodyPr>
            <a:normAutofit/>
          </a:bodyPr>
          <a:lstStyle/>
          <a:p>
            <a:r>
              <a:rPr lang="en-US" sz="4000" dirty="0">
                <a:latin typeface="Arial" panose="020B0604020202020204" pitchFamily="34" charset="0"/>
                <a:cs typeface="Arial" panose="020B0604020202020204" pitchFamily="34" charset="0"/>
              </a:rPr>
              <a:t>My research as an example</a:t>
            </a:r>
          </a:p>
        </p:txBody>
      </p:sp>
    </p:spTree>
    <p:extLst>
      <p:ext uri="{BB962C8B-B14F-4D97-AF65-F5344CB8AC3E}">
        <p14:creationId xmlns:p14="http://schemas.microsoft.com/office/powerpoint/2010/main" val="3290623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8214A-5B73-08C6-2887-B7E4F40CBB72}"/>
            </a:ext>
          </a:extLst>
        </p:cNvPr>
        <p:cNvGrpSpPr/>
        <p:nvPr/>
      </p:nvGrpSpPr>
      <p:grpSpPr>
        <a:xfrm>
          <a:off x="0" y="0"/>
          <a:ext cx="0" cy="0"/>
          <a:chOff x="0" y="0"/>
          <a:chExt cx="0" cy="0"/>
        </a:xfrm>
      </p:grpSpPr>
      <p:pic>
        <p:nvPicPr>
          <p:cNvPr id="12" name="Graphic 11">
            <a:extLst>
              <a:ext uri="{FF2B5EF4-FFF2-40B4-BE49-F238E27FC236}">
                <a16:creationId xmlns:a16="http://schemas.microsoft.com/office/drawing/2014/main" id="{D3F02856-42DA-07D2-9F08-626A3B9343C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92667" y="92312"/>
            <a:ext cx="3406665" cy="3646701"/>
          </a:xfrm>
          <a:prstGeom prst="rect">
            <a:avLst/>
          </a:prstGeom>
        </p:spPr>
      </p:pic>
      <p:pic>
        <p:nvPicPr>
          <p:cNvPr id="16" name="Content Placeholder 4">
            <a:extLst>
              <a:ext uri="{FF2B5EF4-FFF2-40B4-BE49-F238E27FC236}">
                <a16:creationId xmlns:a16="http://schemas.microsoft.com/office/drawing/2014/main" id="{8D48B301-4A7F-E3A4-CF88-84856073AC70}"/>
              </a:ext>
            </a:extLst>
          </p:cNvPr>
          <p:cNvPicPr>
            <a:picLocks noChangeAspect="1"/>
          </p:cNvPicPr>
          <p:nvPr/>
        </p:nvPicPr>
        <p:blipFill>
          <a:blip r:embed="rId3">
            <a:extLst>
              <a:ext uri="{28A0092B-C50C-407E-A947-70E740481C1C}">
                <a14:useLocalDpi xmlns:a14="http://schemas.microsoft.com/office/drawing/2010/main" val="0"/>
              </a:ext>
            </a:extLst>
          </a:blip>
          <a:srcRect t="42622"/>
          <a:stretch>
            <a:fillRect/>
          </a:stretch>
        </p:blipFill>
        <p:spPr>
          <a:xfrm>
            <a:off x="11098126" y="5378525"/>
            <a:ext cx="734544" cy="894815"/>
          </a:xfrm>
          <a:prstGeom prst="rect">
            <a:avLst/>
          </a:prstGeom>
        </p:spPr>
      </p:pic>
      <p:pic>
        <p:nvPicPr>
          <p:cNvPr id="7" name="Picture 6">
            <a:extLst>
              <a:ext uri="{FF2B5EF4-FFF2-40B4-BE49-F238E27FC236}">
                <a16:creationId xmlns:a16="http://schemas.microsoft.com/office/drawing/2014/main" id="{BF069D37-34E4-E517-7474-5B2EFD73987F}"/>
              </a:ext>
            </a:extLst>
          </p:cNvPr>
          <p:cNvPicPr>
            <a:picLocks noChangeAspect="1"/>
          </p:cNvPicPr>
          <p:nvPr/>
        </p:nvPicPr>
        <p:blipFill>
          <a:blip r:embed="rId4"/>
          <a:srcRect t="11368"/>
          <a:stretch>
            <a:fillRect/>
          </a:stretch>
        </p:blipFill>
        <p:spPr>
          <a:xfrm>
            <a:off x="4415387" y="3833821"/>
            <a:ext cx="3917243" cy="2996262"/>
          </a:xfrm>
          <a:prstGeom prst="rect">
            <a:avLst/>
          </a:prstGeom>
        </p:spPr>
      </p:pic>
      <p:cxnSp>
        <p:nvCxnSpPr>
          <p:cNvPr id="8" name="Straight Arrow Connector 7">
            <a:extLst>
              <a:ext uri="{FF2B5EF4-FFF2-40B4-BE49-F238E27FC236}">
                <a16:creationId xmlns:a16="http://schemas.microsoft.com/office/drawing/2014/main" id="{F92ED5FD-77A2-383D-9DA5-8B4220F5AA4E}"/>
              </a:ext>
            </a:extLst>
          </p:cNvPr>
          <p:cNvCxnSpPr>
            <a:cxnSpLocks/>
          </p:cNvCxnSpPr>
          <p:nvPr/>
        </p:nvCxnSpPr>
        <p:spPr>
          <a:xfrm>
            <a:off x="4905214" y="3739013"/>
            <a:ext cx="2435743"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58B3197B-2B2A-7D90-160A-85B2A6447306}"/>
              </a:ext>
            </a:extLst>
          </p:cNvPr>
          <p:cNvSpPr>
            <a:spLocks noGrp="1"/>
          </p:cNvSpPr>
          <p:nvPr>
            <p:ph type="title"/>
          </p:nvPr>
        </p:nvSpPr>
        <p:spPr>
          <a:xfrm>
            <a:off x="220014" y="118070"/>
            <a:ext cx="3605011" cy="1325563"/>
          </a:xfrm>
        </p:spPr>
        <p:txBody>
          <a:bodyPr>
            <a:normAutofit/>
          </a:bodyPr>
          <a:lstStyle/>
          <a:p>
            <a:r>
              <a:rPr lang="en-US" sz="4000" dirty="0">
                <a:latin typeface="Arial" panose="020B0604020202020204" pitchFamily="34" charset="0"/>
                <a:cs typeface="Arial" panose="020B0604020202020204" pitchFamily="34" charset="0"/>
              </a:rPr>
              <a:t>My research as an example</a:t>
            </a:r>
          </a:p>
        </p:txBody>
      </p:sp>
      <p:pic>
        <p:nvPicPr>
          <p:cNvPr id="17" name="Picture 16">
            <a:extLst>
              <a:ext uri="{FF2B5EF4-FFF2-40B4-BE49-F238E27FC236}">
                <a16:creationId xmlns:a16="http://schemas.microsoft.com/office/drawing/2014/main" id="{86BAE0B4-E855-C09C-ED92-9624C5A0D724}"/>
              </a:ext>
            </a:extLst>
          </p:cNvPr>
          <p:cNvPicPr>
            <a:picLocks noChangeAspect="1"/>
          </p:cNvPicPr>
          <p:nvPr/>
        </p:nvPicPr>
        <p:blipFill>
          <a:blip r:embed="rId5"/>
          <a:stretch>
            <a:fillRect/>
          </a:stretch>
        </p:blipFill>
        <p:spPr>
          <a:xfrm>
            <a:off x="582754" y="2500997"/>
            <a:ext cx="3093936" cy="2476031"/>
          </a:xfrm>
          <a:prstGeom prst="rect">
            <a:avLst/>
          </a:prstGeom>
        </p:spPr>
      </p:pic>
    </p:spTree>
    <p:extLst>
      <p:ext uri="{BB962C8B-B14F-4D97-AF65-F5344CB8AC3E}">
        <p14:creationId xmlns:p14="http://schemas.microsoft.com/office/powerpoint/2010/main" val="492845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5704F-0CB3-5512-56D9-72DE386AF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2A66EE-ED3A-343F-F146-DAE1E3C02235}"/>
              </a:ext>
            </a:extLst>
          </p:cNvPr>
          <p:cNvSpPr>
            <a:spLocks noGrp="1"/>
          </p:cNvSpPr>
          <p:nvPr>
            <p:ph type="title"/>
          </p:nvPr>
        </p:nvSpPr>
        <p:spPr>
          <a:xfrm>
            <a:off x="838200" y="365125"/>
            <a:ext cx="9812628" cy="1325563"/>
          </a:xfrm>
        </p:spPr>
        <p:txBody>
          <a:bodyPr>
            <a:normAutofit/>
          </a:bodyPr>
          <a:lstStyle/>
          <a:p>
            <a:r>
              <a:rPr lang="en-US" sz="4000" dirty="0">
                <a:latin typeface="Arial" panose="020B0604020202020204" pitchFamily="34" charset="0"/>
                <a:cs typeface="Arial" panose="020B0604020202020204" pitchFamily="34" charset="0"/>
              </a:rPr>
              <a:t>Summary</a:t>
            </a:r>
          </a:p>
        </p:txBody>
      </p:sp>
      <p:sp>
        <p:nvSpPr>
          <p:cNvPr id="6" name="Content Placeholder 5">
            <a:extLst>
              <a:ext uri="{FF2B5EF4-FFF2-40B4-BE49-F238E27FC236}">
                <a16:creationId xmlns:a16="http://schemas.microsoft.com/office/drawing/2014/main" id="{D329C034-17CE-2454-E7FE-C7BE723717B8}"/>
              </a:ext>
            </a:extLst>
          </p:cNvPr>
          <p:cNvSpPr>
            <a:spLocks noGrp="1"/>
          </p:cNvSpPr>
          <p:nvPr>
            <p:ph idx="1"/>
          </p:nvPr>
        </p:nvSpPr>
        <p:spPr>
          <a:xfrm>
            <a:off x="838200" y="1655076"/>
            <a:ext cx="10515600" cy="4732845"/>
          </a:xfrm>
        </p:spPr>
        <p:txBody>
          <a:bodyPr>
            <a:normAutofit/>
          </a:bodyPr>
          <a:lstStyle/>
          <a:p>
            <a:r>
              <a:rPr lang="en-US" dirty="0">
                <a:latin typeface="Arial" panose="020B0604020202020204" pitchFamily="34" charset="0"/>
                <a:cs typeface="Arial" panose="020B0604020202020204" pitchFamily="34" charset="0"/>
              </a:rPr>
              <a:t>Ask mechanistic questions</a:t>
            </a:r>
          </a:p>
          <a:p>
            <a:r>
              <a:rPr lang="en-US" dirty="0">
                <a:latin typeface="Arial" panose="020B0604020202020204" pitchFamily="34" charset="0"/>
                <a:cs typeface="Arial" panose="020B0604020202020204" pitchFamily="34" charset="0"/>
              </a:rPr>
              <a:t>Translate discoveries into therapies</a:t>
            </a:r>
          </a:p>
          <a:p>
            <a:r>
              <a:rPr lang="en-US" dirty="0">
                <a:latin typeface="Arial" panose="020B0604020202020204" pitchFamily="34" charset="0"/>
                <a:cs typeface="Arial" panose="020B0604020202020204" pitchFamily="34" charset="0"/>
              </a:rPr>
              <a:t>Stay connected to patient care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Annie Smelter</a:t>
            </a:r>
          </a:p>
          <a:p>
            <a:pPr marL="0" indent="0">
              <a:buNone/>
            </a:pPr>
            <a:r>
              <a:rPr lang="en-US" sz="2400" dirty="0">
                <a:latin typeface="Arial" panose="020B0604020202020204" pitchFamily="34" charset="0"/>
                <a:cs typeface="Arial" panose="020B0604020202020204" pitchFamily="34" charset="0"/>
                <a:hlinkClick r:id="rId2"/>
              </a:rPr>
              <a:t>smelter@livemail.uthscsa.edu</a:t>
            </a:r>
            <a:endParaRPr lang="en-US" sz="2400"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D7E5FBF-E8A2-10DC-0CB1-B64845AE705C}"/>
              </a:ext>
            </a:extLst>
          </p:cNvPr>
          <p:cNvPicPr>
            <a:picLocks noChangeAspect="1"/>
          </p:cNvPicPr>
          <p:nvPr/>
        </p:nvPicPr>
        <p:blipFill>
          <a:blip r:embed="rId3"/>
          <a:srcRect t="18041" b="14580"/>
          <a:stretch>
            <a:fillRect/>
          </a:stretch>
        </p:blipFill>
        <p:spPr>
          <a:xfrm>
            <a:off x="6078830" y="2839543"/>
            <a:ext cx="5644147" cy="2535282"/>
          </a:xfrm>
          <a:prstGeom prst="rect">
            <a:avLst/>
          </a:prstGeom>
        </p:spPr>
      </p:pic>
      <p:pic>
        <p:nvPicPr>
          <p:cNvPr id="4" name="Content Placeholder 4">
            <a:extLst>
              <a:ext uri="{FF2B5EF4-FFF2-40B4-BE49-F238E27FC236}">
                <a16:creationId xmlns:a16="http://schemas.microsoft.com/office/drawing/2014/main" id="{EB0BD3CA-77D1-8D50-518B-C8CB6A76B4F0}"/>
              </a:ext>
            </a:extLst>
          </p:cNvPr>
          <p:cNvPicPr>
            <a:picLocks noChangeAspect="1"/>
          </p:cNvPicPr>
          <p:nvPr/>
        </p:nvPicPr>
        <p:blipFill>
          <a:blip r:embed="rId4">
            <a:extLst>
              <a:ext uri="{28A0092B-C50C-407E-A947-70E740481C1C}">
                <a14:useLocalDpi xmlns:a14="http://schemas.microsoft.com/office/drawing/2010/main" val="0"/>
              </a:ext>
            </a:extLst>
          </a:blip>
          <a:srcRect t="42622"/>
          <a:stretch>
            <a:fillRect/>
          </a:stretch>
        </p:blipFill>
        <p:spPr>
          <a:xfrm>
            <a:off x="11098126" y="5378525"/>
            <a:ext cx="734544" cy="894815"/>
          </a:xfrm>
          <a:prstGeom prst="rect">
            <a:avLst/>
          </a:prstGeom>
        </p:spPr>
      </p:pic>
      <p:pic>
        <p:nvPicPr>
          <p:cNvPr id="9" name="Picture 8" descr="Identity - Branding">
            <a:extLst>
              <a:ext uri="{FF2B5EF4-FFF2-40B4-BE49-F238E27FC236}">
                <a16:creationId xmlns:a16="http://schemas.microsoft.com/office/drawing/2014/main" id="{E0B34D9A-33B5-DA68-64D3-F8F6EB20217A}"/>
              </a:ext>
            </a:extLst>
          </p:cNvPr>
          <p:cNvPicPr>
            <a:picLocks noChangeAspect="1"/>
          </p:cNvPicPr>
          <p:nvPr/>
        </p:nvPicPr>
        <p:blipFill>
          <a:blip r:embed="rId5"/>
          <a:stretch>
            <a:fillRect/>
          </a:stretch>
        </p:blipFill>
        <p:spPr>
          <a:xfrm>
            <a:off x="2329542" y="3916586"/>
            <a:ext cx="2775195" cy="1458239"/>
          </a:xfrm>
          <a:prstGeom prst="rect">
            <a:avLst/>
          </a:prstGeom>
        </p:spPr>
      </p:pic>
      <p:pic>
        <p:nvPicPr>
          <p:cNvPr id="10" name="Picture 9">
            <a:extLst>
              <a:ext uri="{FF2B5EF4-FFF2-40B4-BE49-F238E27FC236}">
                <a16:creationId xmlns:a16="http://schemas.microsoft.com/office/drawing/2014/main" id="{1F6F48FC-2D90-EAC2-C4B5-C5FF24DEF5CD}"/>
              </a:ext>
            </a:extLst>
          </p:cNvPr>
          <p:cNvPicPr>
            <a:picLocks noChangeAspect="1"/>
          </p:cNvPicPr>
          <p:nvPr/>
        </p:nvPicPr>
        <p:blipFill>
          <a:blip r:embed="rId6"/>
          <a:stretch>
            <a:fillRect/>
          </a:stretch>
        </p:blipFill>
        <p:spPr>
          <a:xfrm>
            <a:off x="1044121" y="3678924"/>
            <a:ext cx="1079500" cy="1524000"/>
          </a:xfrm>
          <a:prstGeom prst="rect">
            <a:avLst/>
          </a:prstGeom>
        </p:spPr>
      </p:pic>
    </p:spTree>
    <p:extLst>
      <p:ext uri="{BB962C8B-B14F-4D97-AF65-F5344CB8AC3E}">
        <p14:creationId xmlns:p14="http://schemas.microsoft.com/office/powerpoint/2010/main" val="2247745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C91B16-405C-E6BF-0D22-7169038AC7C6}"/>
              </a:ext>
            </a:extLst>
          </p:cNvPr>
          <p:cNvSpPr txBox="1"/>
          <p:nvPr/>
        </p:nvSpPr>
        <p:spPr>
          <a:xfrm>
            <a:off x="1014248" y="289679"/>
            <a:ext cx="10163503" cy="31393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Expanding Your Horizons Through a Career as a Dentist-Scientist</a:t>
            </a:r>
            <a:endParaRPr kumimoji="0" lang="en-US" sz="6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 name="TextBox 5">
            <a:extLst>
              <a:ext uri="{FF2B5EF4-FFF2-40B4-BE49-F238E27FC236}">
                <a16:creationId xmlns:a16="http://schemas.microsoft.com/office/drawing/2014/main" id="{9361A004-B54F-D50D-E196-59276C36008F}"/>
              </a:ext>
            </a:extLst>
          </p:cNvPr>
          <p:cNvSpPr txBox="1"/>
          <p:nvPr/>
        </p:nvSpPr>
        <p:spPr>
          <a:xfrm>
            <a:off x="1014248" y="3429000"/>
            <a:ext cx="7307642"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Jessie J. Alfaro, 5</a:t>
            </a:r>
            <a:r>
              <a:rPr kumimoji="0" lang="en-US" sz="26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 year DDS/PhD Student; Rising DS1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University of Texas at San Antonio, San Antonio, Tx.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Pharmacology &amp; Physiology Discipline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006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1CFDE6A8-1921-271D-C902-A7C04D1A58D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F4E88AE-4570-DBE9-2BB8-3CD0B9D86FD2}"/>
              </a:ext>
            </a:extLst>
          </p:cNvPr>
          <p:cNvSpPr txBox="1"/>
          <p:nvPr/>
        </p:nvSpPr>
        <p:spPr>
          <a:xfrm>
            <a:off x="0" y="108488"/>
            <a:ext cx="6816610"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UT Health San Antonio DDS/PhD Program</a:t>
            </a:r>
          </a:p>
        </p:txBody>
      </p:sp>
      <p:sp>
        <p:nvSpPr>
          <p:cNvPr id="3" name="TextBox 2">
            <a:extLst>
              <a:ext uri="{FF2B5EF4-FFF2-40B4-BE49-F238E27FC236}">
                <a16:creationId xmlns:a16="http://schemas.microsoft.com/office/drawing/2014/main" id="{D4B566B6-87EF-B778-0116-29BB815EBB29}"/>
              </a:ext>
            </a:extLst>
          </p:cNvPr>
          <p:cNvSpPr txBox="1"/>
          <p:nvPr/>
        </p:nvSpPr>
        <p:spPr>
          <a:xfrm>
            <a:off x="0" y="812485"/>
            <a:ext cx="12192000"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combined D.D.S./Ph.D. (Doctor of Dental Surgery and Doctor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Philosophy) is a component of the Craniofacial Oral-Biology Student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Training in Academic Research (COSTAR) T32 Training Program, funded by the NIH.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Only 17 universities in the country have T32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This national program focuses on </a:t>
            </a:r>
            <a:r>
              <a:rPr kumimoji="0" lang="en-US" sz="25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creating the next generation of clinician scientists</a:t>
            </a:r>
            <a:r>
              <a:rPr kumimoji="0" lang="en-US"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ensure the future of the nation's oral health. You will become a clinician-scientist who can </a:t>
            </a:r>
            <a:r>
              <a:rPr kumimoji="0" lang="en-US" sz="25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perform sponsored research in dental and craniofacial-related areas</a:t>
            </a:r>
            <a:r>
              <a:rPr kumimoji="0" lang="en-US"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Another goal of the program is to </a:t>
            </a:r>
            <a:r>
              <a:rPr kumimoji="0" lang="en-US" sz="25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have our trainees become dental school faculty.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82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7856EE02-584B-F3CB-334E-DB78E15BC2EB}"/>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3D390C8-523A-634C-CA7F-FCAB0C3D44DA}"/>
              </a:ext>
            </a:extLst>
          </p:cNvPr>
          <p:cNvPicPr>
            <a:picLocks noChangeAspect="1"/>
          </p:cNvPicPr>
          <p:nvPr/>
        </p:nvPicPr>
        <p:blipFill>
          <a:blip r:embed="rId2">
            <a:alphaModFix amt="5000"/>
            <a:extLst>
              <a:ext uri="{28A0092B-C50C-407E-A947-70E740481C1C}">
                <a14:useLocalDpi xmlns:a14="http://schemas.microsoft.com/office/drawing/2010/main" val="0"/>
              </a:ext>
            </a:extLst>
          </a:blip>
          <a:srcRect b="206"/>
          <a:stretch>
            <a:fillRect/>
          </a:stretch>
        </p:blipFill>
        <p:spPr>
          <a:xfrm>
            <a:off x="24982" y="0"/>
            <a:ext cx="12167017" cy="6858000"/>
          </a:xfrm>
          <a:prstGeom prst="rect">
            <a:avLst/>
          </a:prstGeom>
        </p:spPr>
      </p:pic>
      <p:sp>
        <p:nvSpPr>
          <p:cNvPr id="12" name="TextBox 11">
            <a:extLst>
              <a:ext uri="{FF2B5EF4-FFF2-40B4-BE49-F238E27FC236}">
                <a16:creationId xmlns:a16="http://schemas.microsoft.com/office/drawing/2014/main" id="{8CBF73C9-B287-95E5-F371-BFFD88AAE719}"/>
              </a:ext>
            </a:extLst>
          </p:cNvPr>
          <p:cNvSpPr txBox="1"/>
          <p:nvPr/>
        </p:nvSpPr>
        <p:spPr>
          <a:xfrm>
            <a:off x="1666217" y="1939760"/>
            <a:ext cx="962929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 want to become a clinician-scientist who advances dental patient care through research.”</a:t>
            </a:r>
          </a:p>
        </p:txBody>
      </p:sp>
      <p:sp>
        <p:nvSpPr>
          <p:cNvPr id="13" name="TextBox 12">
            <a:extLst>
              <a:ext uri="{FF2B5EF4-FFF2-40B4-BE49-F238E27FC236}">
                <a16:creationId xmlns:a16="http://schemas.microsoft.com/office/drawing/2014/main" id="{AF5FEB7A-243B-C47D-1A19-C4859E7713CA}"/>
              </a:ext>
            </a:extLst>
          </p:cNvPr>
          <p:cNvSpPr txBox="1"/>
          <p:nvPr/>
        </p:nvSpPr>
        <p:spPr>
          <a:xfrm>
            <a:off x="89208" y="89209"/>
            <a:ext cx="982807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Motivation for Pursuing a Dual Degree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(MD/PhD, DDS/PhD, PharmD/PhD, etc.)</a:t>
            </a:r>
          </a:p>
        </p:txBody>
      </p:sp>
    </p:spTree>
    <p:extLst>
      <p:ext uri="{BB962C8B-B14F-4D97-AF65-F5344CB8AC3E}">
        <p14:creationId xmlns:p14="http://schemas.microsoft.com/office/powerpoint/2010/main" val="1030260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0062B68E-4C41-9222-7693-44D7C1B5AC5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2C021C-1CBA-43BD-F37A-55D460C9FC1D}"/>
              </a:ext>
            </a:extLst>
          </p:cNvPr>
          <p:cNvSpPr txBox="1"/>
          <p:nvPr/>
        </p:nvSpPr>
        <p:spPr>
          <a:xfrm>
            <a:off x="0" y="108488"/>
            <a:ext cx="6816610"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UT Health San Antonio DDS/PhD Program</a:t>
            </a:r>
          </a:p>
        </p:txBody>
      </p:sp>
      <p:sp>
        <p:nvSpPr>
          <p:cNvPr id="3" name="TextBox 2">
            <a:extLst>
              <a:ext uri="{FF2B5EF4-FFF2-40B4-BE49-F238E27FC236}">
                <a16:creationId xmlns:a16="http://schemas.microsoft.com/office/drawing/2014/main" id="{FDFBA388-89CC-C1B9-3A70-D0F9EC1D75CF}"/>
              </a:ext>
            </a:extLst>
          </p:cNvPr>
          <p:cNvSpPr txBox="1"/>
          <p:nvPr/>
        </p:nvSpPr>
        <p:spPr>
          <a:xfrm>
            <a:off x="0" y="812485"/>
            <a:ext cx="12192000"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combined D.D.S./Ph.D. (Doctor of Dental Surgery and Doctor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Philosophy) is a component of the Craniofacial Oral-Biology Student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Training in Academic Research (COSTAR) T32 Training Program, funded by the NIH.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Only 17 universities in the country have T32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This national program focuses on </a:t>
            </a:r>
            <a:r>
              <a:rPr kumimoji="0" lang="en-US" sz="25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creating the next generation of clinician scientists</a:t>
            </a:r>
            <a:r>
              <a:rPr kumimoji="0" lang="en-US"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ensure the future of the nation's oral health. You will become a clinician-scientist who can </a:t>
            </a:r>
            <a:r>
              <a:rPr kumimoji="0" lang="en-US" sz="25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perform sponsored research in dental and craniofacial-related areas</a:t>
            </a:r>
            <a:r>
              <a:rPr kumimoji="0" lang="en-US"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Another goal of the program is to </a:t>
            </a:r>
            <a:r>
              <a:rPr kumimoji="0" lang="en-US" sz="25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have our trainees become dental school faculty.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129CDF1-FCCB-0605-429D-ADF24F905B27}"/>
              </a:ext>
            </a:extLst>
          </p:cNvPr>
          <p:cNvSpPr txBox="1"/>
          <p:nvPr/>
        </p:nvSpPr>
        <p:spPr>
          <a:xfrm>
            <a:off x="0" y="4406521"/>
            <a:ext cx="261148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Admissions Process</a:t>
            </a:r>
          </a:p>
        </p:txBody>
      </p:sp>
      <p:sp>
        <p:nvSpPr>
          <p:cNvPr id="8" name="TextBox 7">
            <a:extLst>
              <a:ext uri="{FF2B5EF4-FFF2-40B4-BE49-F238E27FC236}">
                <a16:creationId xmlns:a16="http://schemas.microsoft.com/office/drawing/2014/main" id="{68DC432C-54EF-F47E-20D3-D4B035B882D1}"/>
              </a:ext>
            </a:extLst>
          </p:cNvPr>
          <p:cNvSpPr txBox="1"/>
          <p:nvPr/>
        </p:nvSpPr>
        <p:spPr>
          <a:xfrm>
            <a:off x="0" y="4845186"/>
            <a:ext cx="11724417" cy="120032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Interview for the DDS program and gain acceptance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Interview for the COSTAR program and gain acceptance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Interview for the PhD program and gain acceptance</a:t>
            </a:r>
          </a:p>
        </p:txBody>
      </p:sp>
    </p:spTree>
    <p:extLst>
      <p:ext uri="{BB962C8B-B14F-4D97-AF65-F5344CB8AC3E}">
        <p14:creationId xmlns:p14="http://schemas.microsoft.com/office/powerpoint/2010/main" val="2344072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276280F5-1007-4E04-DE7D-0206A3D6B22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E14D075-4F67-9036-4180-8AE57B0EE788}"/>
              </a:ext>
            </a:extLst>
          </p:cNvPr>
          <p:cNvSpPr txBox="1"/>
          <p:nvPr/>
        </p:nvSpPr>
        <p:spPr>
          <a:xfrm>
            <a:off x="0" y="108488"/>
            <a:ext cx="8049063"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UT Health San Antonio DDS/PhD Program Format</a:t>
            </a:r>
          </a:p>
        </p:txBody>
      </p:sp>
      <p:sp>
        <p:nvSpPr>
          <p:cNvPr id="8" name="TextBox 7">
            <a:extLst>
              <a:ext uri="{FF2B5EF4-FFF2-40B4-BE49-F238E27FC236}">
                <a16:creationId xmlns:a16="http://schemas.microsoft.com/office/drawing/2014/main" id="{2DC75F3B-F094-3C0F-BDBB-DC155A309C30}"/>
              </a:ext>
            </a:extLst>
          </p:cNvPr>
          <p:cNvSpPr txBox="1"/>
          <p:nvPr/>
        </p:nvSpPr>
        <p:spPr>
          <a:xfrm>
            <a:off x="101601" y="891253"/>
            <a:ext cx="654452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Years 1-4 (sometimes 5, and rarely 3):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PhD Training</a:t>
            </a:r>
            <a:endPar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7B0992BD-72B1-57D2-EA6D-260B205E5E2D}"/>
              </a:ext>
            </a:extLst>
          </p:cNvPr>
          <p:cNvSpPr txBox="1"/>
          <p:nvPr/>
        </p:nvSpPr>
        <p:spPr>
          <a:xfrm>
            <a:off x="101601" y="1581685"/>
            <a:ext cx="59943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Years 5-8: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DDS Training &amp; PhD Defense</a:t>
            </a:r>
            <a:endPar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 name="TextBox 10">
            <a:extLst>
              <a:ext uri="{FF2B5EF4-FFF2-40B4-BE49-F238E27FC236}">
                <a16:creationId xmlns:a16="http://schemas.microsoft.com/office/drawing/2014/main" id="{17A76AD4-5100-E68D-B1DD-5BB6357ED7C6}"/>
              </a:ext>
            </a:extLst>
          </p:cNvPr>
          <p:cNvSpPr txBox="1"/>
          <p:nvPr/>
        </p:nvSpPr>
        <p:spPr>
          <a:xfrm>
            <a:off x="101601" y="2272117"/>
            <a:ext cx="6384120"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Throughout the program, you receive: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Fully funded tuition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Graduate student stipend (currently $35k/year)</a:t>
            </a:r>
          </a:p>
        </p:txBody>
      </p:sp>
    </p:spTree>
    <p:extLst>
      <p:ext uri="{BB962C8B-B14F-4D97-AF65-F5344CB8AC3E}">
        <p14:creationId xmlns:p14="http://schemas.microsoft.com/office/powerpoint/2010/main" val="37844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7DD0039A-8684-90EE-33ED-A1E4DE47E2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99CC5E-7163-347C-31C0-C495F7755199}"/>
              </a:ext>
            </a:extLst>
          </p:cNvPr>
          <p:cNvSpPr txBox="1"/>
          <p:nvPr/>
        </p:nvSpPr>
        <p:spPr>
          <a:xfrm>
            <a:off x="0" y="108488"/>
            <a:ext cx="8049063"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UT Health San Antonio DDS/PhD Program Format</a:t>
            </a:r>
          </a:p>
        </p:txBody>
      </p:sp>
      <p:sp>
        <p:nvSpPr>
          <p:cNvPr id="3" name="TextBox 2">
            <a:extLst>
              <a:ext uri="{FF2B5EF4-FFF2-40B4-BE49-F238E27FC236}">
                <a16:creationId xmlns:a16="http://schemas.microsoft.com/office/drawing/2014/main" id="{AF12B781-E5BA-0B8D-78F7-A425CA2AD37C}"/>
              </a:ext>
            </a:extLst>
          </p:cNvPr>
          <p:cNvSpPr txBox="1"/>
          <p:nvPr/>
        </p:nvSpPr>
        <p:spPr>
          <a:xfrm>
            <a:off x="101601" y="891253"/>
            <a:ext cx="6544526" cy="15124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Years 1-4 (sometimes 5, and rarely 3):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PhD Training</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Year 1</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Choosing a lab &amp; discipline </a:t>
            </a:r>
          </a:p>
        </p:txBody>
      </p:sp>
      <p:pic>
        <p:nvPicPr>
          <p:cNvPr id="4" name="Picture 3">
            <a:extLst>
              <a:ext uri="{FF2B5EF4-FFF2-40B4-BE49-F238E27FC236}">
                <a16:creationId xmlns:a16="http://schemas.microsoft.com/office/drawing/2014/main" id="{3494A643-349D-72B7-7804-6DD27023E82B}"/>
              </a:ext>
            </a:extLst>
          </p:cNvPr>
          <p:cNvPicPr>
            <a:picLocks noChangeAspect="1"/>
          </p:cNvPicPr>
          <p:nvPr/>
        </p:nvPicPr>
        <p:blipFill>
          <a:blip r:embed="rId2">
            <a:clrChange>
              <a:clrFrom>
                <a:srgbClr val="FEFEFE"/>
              </a:clrFrom>
              <a:clrTo>
                <a:srgbClr val="FEFEFE">
                  <a:alpha val="0"/>
                </a:srgbClr>
              </a:clrTo>
            </a:clrChange>
          </a:blip>
          <a:stretch>
            <a:fillRect/>
          </a:stretch>
        </p:blipFill>
        <p:spPr>
          <a:xfrm>
            <a:off x="998184" y="2218304"/>
            <a:ext cx="10705171" cy="4153372"/>
          </a:xfrm>
          <a:prstGeom prst="rect">
            <a:avLst/>
          </a:prstGeom>
        </p:spPr>
      </p:pic>
    </p:spTree>
    <p:extLst>
      <p:ext uri="{BB962C8B-B14F-4D97-AF65-F5344CB8AC3E}">
        <p14:creationId xmlns:p14="http://schemas.microsoft.com/office/powerpoint/2010/main" val="3924930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D86E02-CEEC-425A-9E09-CF74A1B9F12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9"/>
          <a:stretch/>
        </p:blipFill>
        <p:spPr>
          <a:xfrm>
            <a:off x="0" y="-1"/>
            <a:ext cx="12192000" cy="6856697"/>
          </a:xfrm>
          <a:prstGeom prst="rect">
            <a:avLst/>
          </a:prstGeom>
          <a:ln w="22225" cmpd="thickThin">
            <a:solidFill>
              <a:schemeClr val="accent6">
                <a:lumMod val="50000"/>
              </a:schemeClr>
            </a:solidFill>
            <a:extLst>
              <a:ext uri="{C807C97D-BFC1-408E-A445-0C87EB9F89A2}">
                <ask:lineSketchStyleProps xmlns:ask="http://schemas.microsoft.com/office/drawing/2018/sketchyshapes">
                  <ask:type>
                    <ask:lineSketchNone/>
                  </ask:type>
                </ask:lineSketchStyleProps>
              </a:ext>
            </a:extLst>
          </a:ln>
        </p:spPr>
      </p:pic>
      <p:sp>
        <p:nvSpPr>
          <p:cNvPr id="3" name="TextBox 2">
            <a:extLst>
              <a:ext uri="{FF2B5EF4-FFF2-40B4-BE49-F238E27FC236}">
                <a16:creationId xmlns:a16="http://schemas.microsoft.com/office/drawing/2014/main" id="{2450F773-1DE1-40C0-82B7-62C39FCD34A9}"/>
              </a:ext>
            </a:extLst>
          </p:cNvPr>
          <p:cNvSpPr txBox="1"/>
          <p:nvPr/>
        </p:nvSpPr>
        <p:spPr>
          <a:xfrm>
            <a:off x="5111209" y="3076201"/>
            <a:ext cx="6239883" cy="3016210"/>
          </a:xfrm>
          <a:prstGeom prst="rect">
            <a:avLst/>
          </a:prstGeom>
          <a:noFill/>
        </p:spPr>
        <p:txBody>
          <a:bodyPr wrap="square" rtlCol="0">
            <a:spAutoFit/>
          </a:bodyPr>
          <a:lstStyle/>
          <a:p>
            <a:pPr marL="571500" indent="-571500">
              <a:spcAft>
                <a:spcPts val="1200"/>
              </a:spcAft>
              <a:buFont typeface="Arial" panose="020B0604020202020204" pitchFamily="34" charset="0"/>
              <a:buChar char="•"/>
            </a:pPr>
            <a:r>
              <a:rPr lang="en-US" sz="4000" b="1" dirty="0"/>
              <a:t>Ask questions in the chat</a:t>
            </a:r>
          </a:p>
          <a:p>
            <a:pPr marL="571500" indent="-571500">
              <a:spcAft>
                <a:spcPts val="1200"/>
              </a:spcAft>
              <a:buFont typeface="Arial" panose="020B0604020202020204" pitchFamily="34" charset="0"/>
              <a:buChar char="•"/>
            </a:pPr>
            <a:r>
              <a:rPr lang="en-US" sz="4000" b="1" dirty="0" err="1"/>
              <a:t>ASPET</a:t>
            </a:r>
            <a:r>
              <a:rPr lang="en-US" sz="4000" b="1" dirty="0"/>
              <a:t> code of conduct</a:t>
            </a:r>
          </a:p>
          <a:p>
            <a:pPr marL="571500" indent="-571500">
              <a:spcAft>
                <a:spcPts val="1200"/>
              </a:spcAft>
              <a:buFont typeface="Arial" panose="020B0604020202020204" pitchFamily="34" charset="0"/>
              <a:buChar char="•"/>
            </a:pPr>
            <a:r>
              <a:rPr lang="en-US" sz="4000" b="1" dirty="0"/>
              <a:t>Session will be recorded</a:t>
            </a:r>
          </a:p>
          <a:p>
            <a:pPr marL="571500" indent="-571500">
              <a:spcAft>
                <a:spcPts val="1200"/>
              </a:spcAft>
              <a:buFont typeface="Arial" panose="020B0604020202020204" pitchFamily="34" charset="0"/>
              <a:buChar char="•"/>
            </a:pPr>
            <a:endParaRPr lang="en-US" sz="4000" b="1" dirty="0"/>
          </a:p>
        </p:txBody>
      </p:sp>
      <p:sp>
        <p:nvSpPr>
          <p:cNvPr id="10" name="Oval 9">
            <a:extLst>
              <a:ext uri="{FF2B5EF4-FFF2-40B4-BE49-F238E27FC236}">
                <a16:creationId xmlns:a16="http://schemas.microsoft.com/office/drawing/2014/main" id="{0CD90126-38D0-43E6-AAAF-B00302EAA186}"/>
              </a:ext>
            </a:extLst>
          </p:cNvPr>
          <p:cNvSpPr/>
          <p:nvPr/>
        </p:nvSpPr>
        <p:spPr>
          <a:xfrm>
            <a:off x="223491" y="1971338"/>
            <a:ext cx="2221535" cy="2209727"/>
          </a:xfrm>
          <a:prstGeom prst="ellipse">
            <a:avLst/>
          </a:prstGeom>
          <a:gradFill flip="none" rotWithShape="1">
            <a:gsLst>
              <a:gs pos="0">
                <a:srgbClr val="A89447">
                  <a:shade val="30000"/>
                  <a:satMod val="115000"/>
                </a:srgbClr>
              </a:gs>
              <a:gs pos="50000">
                <a:srgbClr val="A89447">
                  <a:shade val="67500"/>
                  <a:satMod val="115000"/>
                </a:srgbClr>
              </a:gs>
              <a:gs pos="100000">
                <a:srgbClr val="A89447">
                  <a:shade val="100000"/>
                  <a:satMod val="115000"/>
                </a:srgb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A29170B4-C34B-439D-8321-CE3913773EF6}"/>
              </a:ext>
            </a:extLst>
          </p:cNvPr>
          <p:cNvSpPr/>
          <p:nvPr/>
        </p:nvSpPr>
        <p:spPr>
          <a:xfrm>
            <a:off x="1034275" y="2507367"/>
            <a:ext cx="3776951" cy="3756876"/>
          </a:xfrm>
          <a:prstGeom prst="ellipse">
            <a:avLst/>
          </a:prstGeom>
          <a:gradFill flip="none" rotWithShape="1">
            <a:gsLst>
              <a:gs pos="0">
                <a:srgbClr val="903B27">
                  <a:shade val="30000"/>
                  <a:satMod val="115000"/>
                </a:srgbClr>
              </a:gs>
              <a:gs pos="50000">
                <a:srgbClr val="903B27">
                  <a:shade val="67500"/>
                  <a:satMod val="115000"/>
                </a:srgbClr>
              </a:gs>
              <a:gs pos="100000">
                <a:srgbClr val="903B27">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0257912-D40A-4525-B2D4-AF4E71B68711}"/>
              </a:ext>
            </a:extLst>
          </p:cNvPr>
          <p:cNvSpPr txBox="1"/>
          <p:nvPr/>
        </p:nvSpPr>
        <p:spPr>
          <a:xfrm>
            <a:off x="1334258" y="4101422"/>
            <a:ext cx="3464410" cy="984885"/>
          </a:xfrm>
          <a:prstGeom prst="rect">
            <a:avLst/>
          </a:prstGeom>
          <a:noFill/>
        </p:spPr>
        <p:txBody>
          <a:bodyPr wrap="none" rtlCol="0">
            <a:spAutoFit/>
          </a:bodyPr>
          <a:lstStyle/>
          <a:p>
            <a:r>
              <a:rPr lang="en-US" sz="4000" dirty="0">
                <a:solidFill>
                  <a:schemeClr val="bg1"/>
                </a:solidFill>
                <a:latin typeface="Arial" panose="020B0604020202020204" pitchFamily="34" charset="0"/>
                <a:cs typeface="Arial" panose="020B0604020202020204" pitchFamily="34" charset="0"/>
              </a:rPr>
              <a:t>Housekeeping</a:t>
            </a:r>
          </a:p>
          <a:p>
            <a:endParaRPr lang="en-US" dirty="0"/>
          </a:p>
        </p:txBody>
      </p:sp>
      <p:pic>
        <p:nvPicPr>
          <p:cNvPr id="2" name="Picture 1">
            <a:extLst>
              <a:ext uri="{FF2B5EF4-FFF2-40B4-BE49-F238E27FC236}">
                <a16:creationId xmlns:a16="http://schemas.microsoft.com/office/drawing/2014/main" id="{45DC45F7-FDC8-4FDB-8EF0-6648CD3495B5}"/>
              </a:ext>
            </a:extLst>
          </p:cNvPr>
          <p:cNvPicPr>
            <a:picLocks noChangeAspect="1"/>
          </p:cNvPicPr>
          <p:nvPr/>
        </p:nvPicPr>
        <p:blipFill>
          <a:blip r:embed="rId4"/>
          <a:stretch>
            <a:fillRect/>
          </a:stretch>
        </p:blipFill>
        <p:spPr>
          <a:xfrm>
            <a:off x="9674352" y="1950549"/>
            <a:ext cx="1176255" cy="1074606"/>
          </a:xfrm>
          <a:prstGeom prst="rect">
            <a:avLst/>
          </a:prstGeom>
        </p:spPr>
      </p:pic>
    </p:spTree>
    <p:extLst>
      <p:ext uri="{BB962C8B-B14F-4D97-AF65-F5344CB8AC3E}">
        <p14:creationId xmlns:p14="http://schemas.microsoft.com/office/powerpoint/2010/main" val="1513333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033A3E48-7387-99EC-F405-3D4B4A143CD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5C05C79-14D1-ADBC-22B0-44CE328D31BD}"/>
              </a:ext>
            </a:extLst>
          </p:cNvPr>
          <p:cNvSpPr txBox="1"/>
          <p:nvPr/>
        </p:nvSpPr>
        <p:spPr>
          <a:xfrm>
            <a:off x="0" y="108488"/>
            <a:ext cx="8049063"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UT Health San Antonio DDS/PhD Program Format</a:t>
            </a:r>
          </a:p>
        </p:txBody>
      </p:sp>
      <p:sp>
        <p:nvSpPr>
          <p:cNvPr id="6" name="TextBox 5">
            <a:extLst>
              <a:ext uri="{FF2B5EF4-FFF2-40B4-BE49-F238E27FC236}">
                <a16:creationId xmlns:a16="http://schemas.microsoft.com/office/drawing/2014/main" id="{3FB93018-B7DA-888D-6083-054CCC1778E5}"/>
              </a:ext>
            </a:extLst>
          </p:cNvPr>
          <p:cNvSpPr txBox="1"/>
          <p:nvPr/>
        </p:nvSpPr>
        <p:spPr>
          <a:xfrm>
            <a:off x="101601" y="891253"/>
            <a:ext cx="6544526" cy="15124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Years 1-4 (sometimes 5, and rarely 3):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PhD Training</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Year 1</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Choosing a lab &amp; discipline </a:t>
            </a:r>
          </a:p>
        </p:txBody>
      </p:sp>
      <p:pic>
        <p:nvPicPr>
          <p:cNvPr id="7" name="Picture 6">
            <a:extLst>
              <a:ext uri="{FF2B5EF4-FFF2-40B4-BE49-F238E27FC236}">
                <a16:creationId xmlns:a16="http://schemas.microsoft.com/office/drawing/2014/main" id="{A2DA2A85-5BBA-5AEA-3AD3-DF479606CBAA}"/>
              </a:ext>
            </a:extLst>
          </p:cNvPr>
          <p:cNvPicPr>
            <a:picLocks noChangeAspect="1"/>
          </p:cNvPicPr>
          <p:nvPr/>
        </p:nvPicPr>
        <p:blipFill>
          <a:blip r:embed="rId2">
            <a:clrChange>
              <a:clrFrom>
                <a:srgbClr val="FEFEFE"/>
              </a:clrFrom>
              <a:clrTo>
                <a:srgbClr val="FEFEFE">
                  <a:alpha val="0"/>
                </a:srgbClr>
              </a:clrTo>
            </a:clrChange>
            <a:alphaModFix amt="5000"/>
          </a:blip>
          <a:stretch>
            <a:fillRect/>
          </a:stretch>
        </p:blipFill>
        <p:spPr>
          <a:xfrm>
            <a:off x="874616" y="2255373"/>
            <a:ext cx="10705171" cy="4153372"/>
          </a:xfrm>
          <a:prstGeom prst="rect">
            <a:avLst/>
          </a:prstGeom>
        </p:spPr>
      </p:pic>
      <p:pic>
        <p:nvPicPr>
          <p:cNvPr id="8" name="Picture 7">
            <a:extLst>
              <a:ext uri="{FF2B5EF4-FFF2-40B4-BE49-F238E27FC236}">
                <a16:creationId xmlns:a16="http://schemas.microsoft.com/office/drawing/2014/main" id="{71C9B36E-196A-C3FB-CD61-67B041C33AB9}"/>
              </a:ext>
            </a:extLst>
          </p:cNvPr>
          <p:cNvPicPr>
            <a:picLocks noChangeAspect="1"/>
          </p:cNvPicPr>
          <p:nvPr/>
        </p:nvPicPr>
        <p:blipFill>
          <a:blip r:embed="rId2">
            <a:clrChange>
              <a:clrFrom>
                <a:srgbClr val="FEFEFE"/>
              </a:clrFrom>
              <a:clrTo>
                <a:srgbClr val="FEFEFE">
                  <a:alpha val="0"/>
                </a:srgbClr>
              </a:clrTo>
            </a:clrChange>
          </a:blip>
          <a:srcRect b="86661"/>
          <a:stretch>
            <a:fillRect/>
          </a:stretch>
        </p:blipFill>
        <p:spPr>
          <a:xfrm>
            <a:off x="874615" y="2255373"/>
            <a:ext cx="10705171" cy="553998"/>
          </a:xfrm>
          <a:prstGeom prst="rect">
            <a:avLst/>
          </a:prstGeom>
        </p:spPr>
      </p:pic>
      <p:pic>
        <p:nvPicPr>
          <p:cNvPr id="9" name="Picture 8">
            <a:extLst>
              <a:ext uri="{FF2B5EF4-FFF2-40B4-BE49-F238E27FC236}">
                <a16:creationId xmlns:a16="http://schemas.microsoft.com/office/drawing/2014/main" id="{7B3B6703-4748-E2AC-3B19-70DFCAA4020A}"/>
              </a:ext>
            </a:extLst>
          </p:cNvPr>
          <p:cNvPicPr>
            <a:picLocks noChangeAspect="1"/>
          </p:cNvPicPr>
          <p:nvPr/>
        </p:nvPicPr>
        <p:blipFill>
          <a:blip r:embed="rId2">
            <a:clrChange>
              <a:clrFrom>
                <a:srgbClr val="FEFEFE"/>
              </a:clrFrom>
              <a:clrTo>
                <a:srgbClr val="FEFEFE">
                  <a:alpha val="0"/>
                </a:srgbClr>
              </a:clrTo>
            </a:clrChange>
          </a:blip>
          <a:srcRect l="49094" t="54408" r="25424" b="3669"/>
          <a:stretch>
            <a:fillRect/>
          </a:stretch>
        </p:blipFill>
        <p:spPr>
          <a:xfrm>
            <a:off x="6128494" y="4516674"/>
            <a:ext cx="2727960" cy="1741188"/>
          </a:xfrm>
          <a:prstGeom prst="rect">
            <a:avLst/>
          </a:prstGeom>
        </p:spPr>
      </p:pic>
    </p:spTree>
    <p:extLst>
      <p:ext uri="{BB962C8B-B14F-4D97-AF65-F5344CB8AC3E}">
        <p14:creationId xmlns:p14="http://schemas.microsoft.com/office/powerpoint/2010/main" val="2652091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577F1189-B9EF-0B1D-7B76-E2E367BB302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002E80-67D8-CDFD-D2FE-FC55175569F8}"/>
              </a:ext>
            </a:extLst>
          </p:cNvPr>
          <p:cNvSpPr txBox="1"/>
          <p:nvPr/>
        </p:nvSpPr>
        <p:spPr>
          <a:xfrm>
            <a:off x="0" y="108488"/>
            <a:ext cx="5944384"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Pharmacology &amp; Physiology Courses</a:t>
            </a:r>
          </a:p>
        </p:txBody>
      </p:sp>
      <p:sp>
        <p:nvSpPr>
          <p:cNvPr id="3" name="TextBox 2">
            <a:extLst>
              <a:ext uri="{FF2B5EF4-FFF2-40B4-BE49-F238E27FC236}">
                <a16:creationId xmlns:a16="http://schemas.microsoft.com/office/drawing/2014/main" id="{29CBDDA6-0827-68A6-353C-B3B972270733}"/>
              </a:ext>
            </a:extLst>
          </p:cNvPr>
          <p:cNvSpPr txBox="1"/>
          <p:nvPr/>
        </p:nvSpPr>
        <p:spPr>
          <a:xfrm>
            <a:off x="132522" y="662486"/>
            <a:ext cx="8072979" cy="2769989"/>
          </a:xfrm>
          <a:prstGeom prst="rect">
            <a:avLst/>
          </a:prstGeom>
          <a:noFill/>
        </p:spPr>
        <p:txBody>
          <a:bodyPr wrap="non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Principles of Pharmacology &amp; Physiology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Fundamentals of Physiology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Specific Problems in Pharmacology: Research Practicum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Drug Discovery &amp; Development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0A64A83-0E47-4642-DEA2-F052E119115B}"/>
              </a:ext>
            </a:extLst>
          </p:cNvPr>
          <p:cNvSpPr txBox="1"/>
          <p:nvPr/>
        </p:nvSpPr>
        <p:spPr>
          <a:xfrm>
            <a:off x="132522" y="3370920"/>
            <a:ext cx="7734425" cy="16619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Recurring Courses: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Physiology &amp; Pharmacology Student Journal Clubs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Physiology &amp; Pharmacology Seminars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694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D5671F42-FB5D-26FC-9E89-44AE9D2FEEF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B5D818-F0F0-C639-9FD7-8C1AA40BB5A1}"/>
              </a:ext>
            </a:extLst>
          </p:cNvPr>
          <p:cNvSpPr txBox="1"/>
          <p:nvPr/>
        </p:nvSpPr>
        <p:spPr>
          <a:xfrm>
            <a:off x="0" y="108488"/>
            <a:ext cx="97536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Pharmacology &amp; Physiology Dual Degree Careers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(MD-PhD, DDS-PhD, etc.)</a:t>
            </a:r>
          </a:p>
        </p:txBody>
      </p:sp>
      <p:sp>
        <p:nvSpPr>
          <p:cNvPr id="6" name="TextBox 5">
            <a:extLst>
              <a:ext uri="{FF2B5EF4-FFF2-40B4-BE49-F238E27FC236}">
                <a16:creationId xmlns:a16="http://schemas.microsoft.com/office/drawing/2014/main" id="{EF34380B-01FE-E040-33CD-7358B0CA7D4B}"/>
              </a:ext>
            </a:extLst>
          </p:cNvPr>
          <p:cNvSpPr txBox="1"/>
          <p:nvPr/>
        </p:nvSpPr>
        <p:spPr>
          <a:xfrm>
            <a:off x="0" y="1079365"/>
            <a:ext cx="10476773" cy="2251065"/>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Pharmaceutical Industry: Develop dental products (toothpaste, appliances, treatments, etc.)</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Biotech: Conducting research and turning it into real-world solutions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Clinical Development Lead</a:t>
            </a:r>
          </a:p>
        </p:txBody>
      </p:sp>
    </p:spTree>
    <p:extLst>
      <p:ext uri="{BB962C8B-B14F-4D97-AF65-F5344CB8AC3E}">
        <p14:creationId xmlns:p14="http://schemas.microsoft.com/office/powerpoint/2010/main" val="61101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66B25DA3-3337-095B-176E-B9E4985A638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725DBA8-79AB-7962-DA15-0EA076EC8830}"/>
              </a:ext>
            </a:extLst>
          </p:cNvPr>
          <p:cNvSpPr txBox="1"/>
          <p:nvPr/>
        </p:nvSpPr>
        <p:spPr>
          <a:xfrm>
            <a:off x="0" y="108488"/>
            <a:ext cx="6632585"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Pharmacology &amp; Physiology PhD Careers</a:t>
            </a:r>
          </a:p>
        </p:txBody>
      </p:sp>
      <p:graphicFrame>
        <p:nvGraphicFramePr>
          <p:cNvPr id="3" name="Table 2">
            <a:extLst>
              <a:ext uri="{FF2B5EF4-FFF2-40B4-BE49-F238E27FC236}">
                <a16:creationId xmlns:a16="http://schemas.microsoft.com/office/drawing/2014/main" id="{1990CAAE-6473-9D3F-8D63-6B28B2500C32}"/>
              </a:ext>
            </a:extLst>
          </p:cNvPr>
          <p:cNvGraphicFramePr>
            <a:graphicFrameLocks noGrp="1"/>
          </p:cNvGraphicFramePr>
          <p:nvPr/>
        </p:nvGraphicFramePr>
        <p:xfrm>
          <a:off x="238170" y="983068"/>
          <a:ext cx="11715660" cy="3901575"/>
        </p:xfrm>
        <a:graphic>
          <a:graphicData uri="http://schemas.openxmlformats.org/drawingml/2006/table">
            <a:tbl>
              <a:tblPr/>
              <a:tblGrid>
                <a:gridCol w="5857830">
                  <a:extLst>
                    <a:ext uri="{9D8B030D-6E8A-4147-A177-3AD203B41FA5}">
                      <a16:colId xmlns:a16="http://schemas.microsoft.com/office/drawing/2014/main" val="1350409505"/>
                    </a:ext>
                  </a:extLst>
                </a:gridCol>
                <a:gridCol w="5857830">
                  <a:extLst>
                    <a:ext uri="{9D8B030D-6E8A-4147-A177-3AD203B41FA5}">
                      <a16:colId xmlns:a16="http://schemas.microsoft.com/office/drawing/2014/main" val="195407930"/>
                    </a:ext>
                  </a:extLst>
                </a:gridCol>
              </a:tblGrid>
              <a:tr h="412236">
                <a:tc>
                  <a:txBody>
                    <a:bodyPr/>
                    <a:lstStyle/>
                    <a:p>
                      <a:pPr>
                        <a:buNone/>
                      </a:pPr>
                      <a:r>
                        <a:rPr lang="en-US" sz="2000" b="1" dirty="0">
                          <a:latin typeface="Calibri" panose="020F0502020204030204" pitchFamily="34" charset="0"/>
                          <a:cs typeface="Calibri" panose="020F0502020204030204" pitchFamily="34" charset="0"/>
                        </a:rPr>
                        <a:t>Career</a:t>
                      </a:r>
                    </a:p>
                  </a:txBody>
                  <a:tcPr marL="36566" marR="36566" marT="18283" marB="18283" anchor="ctr">
                    <a:lnL>
                      <a:noFill/>
                    </a:lnL>
                    <a:lnR>
                      <a:noFill/>
                    </a:lnR>
                    <a:lnT>
                      <a:noFill/>
                    </a:lnT>
                    <a:lnB>
                      <a:noFill/>
                    </a:lnB>
                    <a:noFill/>
                  </a:tcPr>
                </a:tc>
                <a:tc>
                  <a:txBody>
                    <a:bodyPr/>
                    <a:lstStyle/>
                    <a:p>
                      <a:pPr>
                        <a:buNone/>
                      </a:pPr>
                      <a:r>
                        <a:rPr lang="en-US" sz="2000" b="1" dirty="0">
                          <a:latin typeface="Calibri" panose="020F0502020204030204" pitchFamily="34" charset="0"/>
                          <a:cs typeface="Calibri" panose="020F0502020204030204" pitchFamily="34" charset="0"/>
                        </a:rPr>
                        <a:t>Description</a:t>
                      </a:r>
                    </a:p>
                  </a:txBody>
                  <a:tcPr marL="36566" marR="36566" marT="18283" marB="18283" anchor="ctr">
                    <a:lnL>
                      <a:noFill/>
                    </a:lnL>
                    <a:lnR>
                      <a:noFill/>
                    </a:lnR>
                    <a:lnT>
                      <a:noFill/>
                    </a:lnT>
                    <a:lnB>
                      <a:noFill/>
                    </a:lnB>
                    <a:noFill/>
                  </a:tcPr>
                </a:tc>
                <a:extLst>
                  <a:ext uri="{0D108BD9-81ED-4DB2-BD59-A6C34878D82A}">
                    <a16:rowId xmlns:a16="http://schemas.microsoft.com/office/drawing/2014/main" val="374181807"/>
                  </a:ext>
                </a:extLst>
              </a:tr>
              <a:tr h="780315">
                <a:tc>
                  <a:txBody>
                    <a:bodyPr/>
                    <a:lstStyle/>
                    <a:p>
                      <a:pPr>
                        <a:buNone/>
                      </a:pPr>
                      <a:r>
                        <a:rPr lang="en-US" sz="2000" b="0" dirty="0">
                          <a:latin typeface="Calibri" panose="020F0502020204030204" pitchFamily="34" charset="0"/>
                          <a:cs typeface="Calibri" panose="020F0502020204030204" pitchFamily="34" charset="0"/>
                        </a:rPr>
                        <a:t>Drug Discovery Scientist</a:t>
                      </a:r>
                    </a:p>
                  </a:txBody>
                  <a:tcPr marL="36566" marR="36566" marT="18283" marB="18283" anchor="ctr">
                    <a:lnL>
                      <a:noFill/>
                    </a:lnL>
                    <a:lnR>
                      <a:noFill/>
                    </a:lnR>
                    <a:lnT>
                      <a:noFill/>
                    </a:lnT>
                    <a:lnB>
                      <a:noFill/>
                    </a:lnB>
                    <a:noFill/>
                  </a:tcPr>
                </a:tc>
                <a:tc>
                  <a:txBody>
                    <a:bodyPr/>
                    <a:lstStyle/>
                    <a:p>
                      <a:pPr>
                        <a:buNone/>
                      </a:pPr>
                      <a:r>
                        <a:rPr lang="en-US" sz="2000" b="0">
                          <a:latin typeface="Calibri" panose="020F0502020204030204" pitchFamily="34" charset="0"/>
                          <a:cs typeface="Calibri" panose="020F0502020204030204" pitchFamily="34" charset="0"/>
                        </a:rPr>
                        <a:t>Identifies new therapeutic targets and develops new drugs.</a:t>
                      </a:r>
                    </a:p>
                  </a:txBody>
                  <a:tcPr marL="36566" marR="36566" marT="18283" marB="18283" anchor="ctr">
                    <a:lnL>
                      <a:noFill/>
                    </a:lnL>
                    <a:lnR>
                      <a:noFill/>
                    </a:lnR>
                    <a:lnT>
                      <a:noFill/>
                    </a:lnT>
                    <a:lnB>
                      <a:noFill/>
                    </a:lnB>
                    <a:noFill/>
                  </a:tcPr>
                </a:tc>
                <a:extLst>
                  <a:ext uri="{0D108BD9-81ED-4DB2-BD59-A6C34878D82A}">
                    <a16:rowId xmlns:a16="http://schemas.microsoft.com/office/drawing/2014/main" val="3382338254"/>
                  </a:ext>
                </a:extLst>
              </a:tr>
              <a:tr h="780315">
                <a:tc>
                  <a:txBody>
                    <a:bodyPr/>
                    <a:lstStyle/>
                    <a:p>
                      <a:pPr>
                        <a:buNone/>
                      </a:pPr>
                      <a:r>
                        <a:rPr lang="en-US" sz="2000" b="0" dirty="0">
                          <a:latin typeface="Calibri" panose="020F0502020204030204" pitchFamily="34" charset="0"/>
                          <a:cs typeface="Calibri" panose="020F0502020204030204" pitchFamily="34" charset="0"/>
                        </a:rPr>
                        <a:t>Clinical Pharmacologist</a:t>
                      </a:r>
                    </a:p>
                  </a:txBody>
                  <a:tcPr marL="36566" marR="36566" marT="18283" marB="18283" anchor="ctr">
                    <a:lnL>
                      <a:noFill/>
                    </a:lnL>
                    <a:lnR>
                      <a:noFill/>
                    </a:lnR>
                    <a:lnT>
                      <a:noFill/>
                    </a:lnT>
                    <a:lnB>
                      <a:noFill/>
                    </a:lnB>
                    <a:noFill/>
                  </a:tcPr>
                </a:tc>
                <a:tc>
                  <a:txBody>
                    <a:bodyPr/>
                    <a:lstStyle/>
                    <a:p>
                      <a:pPr>
                        <a:buNone/>
                      </a:pPr>
                      <a:r>
                        <a:rPr lang="en-US" sz="2000" b="0" dirty="0">
                          <a:latin typeface="Calibri" panose="020F0502020204030204" pitchFamily="34" charset="0"/>
                          <a:cs typeface="Calibri" panose="020F0502020204030204" pitchFamily="34" charset="0"/>
                        </a:rPr>
                        <a:t>Studies how drugs behave in humans and helps optimize dosing and safety.</a:t>
                      </a:r>
                    </a:p>
                  </a:txBody>
                  <a:tcPr marL="36566" marR="36566" marT="18283" marB="18283" anchor="ctr">
                    <a:lnL>
                      <a:noFill/>
                    </a:lnL>
                    <a:lnR>
                      <a:noFill/>
                    </a:lnR>
                    <a:lnT>
                      <a:noFill/>
                    </a:lnT>
                    <a:lnB>
                      <a:noFill/>
                    </a:lnB>
                    <a:noFill/>
                  </a:tcPr>
                </a:tc>
                <a:extLst>
                  <a:ext uri="{0D108BD9-81ED-4DB2-BD59-A6C34878D82A}">
                    <a16:rowId xmlns:a16="http://schemas.microsoft.com/office/drawing/2014/main" val="1550775496"/>
                  </a:ext>
                </a:extLst>
              </a:tr>
              <a:tr h="1148394">
                <a:tc>
                  <a:txBody>
                    <a:bodyPr/>
                    <a:lstStyle/>
                    <a:p>
                      <a:pPr>
                        <a:buNone/>
                      </a:pPr>
                      <a:r>
                        <a:rPr lang="en-US" sz="2000" b="0" dirty="0">
                          <a:latin typeface="Calibri" panose="020F0502020204030204" pitchFamily="34" charset="0"/>
                          <a:cs typeface="Calibri" panose="020F0502020204030204" pitchFamily="34" charset="0"/>
                        </a:rPr>
                        <a:t>Medical Science Liaison (MSL)</a:t>
                      </a:r>
                    </a:p>
                  </a:txBody>
                  <a:tcPr marL="36566" marR="36566" marT="18283" marB="18283" anchor="ctr">
                    <a:lnL>
                      <a:noFill/>
                    </a:lnL>
                    <a:lnR>
                      <a:noFill/>
                    </a:lnR>
                    <a:lnT>
                      <a:noFill/>
                    </a:lnT>
                    <a:lnB>
                      <a:noFill/>
                    </a:lnB>
                    <a:noFill/>
                  </a:tcPr>
                </a:tc>
                <a:tc>
                  <a:txBody>
                    <a:bodyPr/>
                    <a:lstStyle/>
                    <a:p>
                      <a:pPr>
                        <a:buNone/>
                      </a:pPr>
                      <a:r>
                        <a:rPr lang="en-US" sz="2000" b="0" dirty="0">
                          <a:latin typeface="Calibri" panose="020F0502020204030204" pitchFamily="34" charset="0"/>
                          <a:cs typeface="Calibri" panose="020F0502020204030204" pitchFamily="34" charset="0"/>
                        </a:rPr>
                        <a:t>Educates physicians and researchers about new therapies while working for pharmaceutical companies.</a:t>
                      </a:r>
                    </a:p>
                  </a:txBody>
                  <a:tcPr marL="36566" marR="36566" marT="18283" marB="18283" anchor="ctr">
                    <a:lnL>
                      <a:noFill/>
                    </a:lnL>
                    <a:lnR>
                      <a:noFill/>
                    </a:lnR>
                    <a:lnT>
                      <a:noFill/>
                    </a:lnT>
                    <a:lnB>
                      <a:noFill/>
                    </a:lnB>
                    <a:noFill/>
                  </a:tcPr>
                </a:tc>
                <a:extLst>
                  <a:ext uri="{0D108BD9-81ED-4DB2-BD59-A6C34878D82A}">
                    <a16:rowId xmlns:a16="http://schemas.microsoft.com/office/drawing/2014/main" val="3979229327"/>
                  </a:ext>
                </a:extLst>
              </a:tr>
              <a:tr h="780315">
                <a:tc>
                  <a:txBody>
                    <a:bodyPr/>
                    <a:lstStyle/>
                    <a:p>
                      <a:pPr>
                        <a:buNone/>
                      </a:pPr>
                      <a:r>
                        <a:rPr lang="en-US" sz="2000" b="0">
                          <a:latin typeface="Calibri" panose="020F0502020204030204" pitchFamily="34" charset="0"/>
                          <a:cs typeface="Calibri" panose="020F0502020204030204" pitchFamily="34" charset="0"/>
                        </a:rPr>
                        <a:t>Clinical Development Scientist</a:t>
                      </a:r>
                    </a:p>
                  </a:txBody>
                  <a:tcPr marL="36566" marR="36566" marT="18283" marB="18283" anchor="ctr">
                    <a:lnL>
                      <a:noFill/>
                    </a:lnL>
                    <a:lnR>
                      <a:noFill/>
                    </a:lnR>
                    <a:lnT>
                      <a:noFill/>
                    </a:lnT>
                    <a:lnB>
                      <a:noFill/>
                    </a:lnB>
                    <a:noFill/>
                  </a:tcPr>
                </a:tc>
                <a:tc>
                  <a:txBody>
                    <a:bodyPr/>
                    <a:lstStyle/>
                    <a:p>
                      <a:pPr>
                        <a:buNone/>
                      </a:pPr>
                      <a:r>
                        <a:rPr lang="en-US" sz="2000" b="0" dirty="0">
                          <a:latin typeface="Calibri" panose="020F0502020204030204" pitchFamily="34" charset="0"/>
                          <a:cs typeface="Calibri" panose="020F0502020204030204" pitchFamily="34" charset="0"/>
                        </a:rPr>
                        <a:t>Designs and oversees clinical trials for new therapeutics.</a:t>
                      </a:r>
                    </a:p>
                  </a:txBody>
                  <a:tcPr marL="36566" marR="36566" marT="18283" marB="18283" anchor="ctr">
                    <a:lnL>
                      <a:noFill/>
                    </a:lnL>
                    <a:lnR>
                      <a:noFill/>
                    </a:lnR>
                    <a:lnT>
                      <a:noFill/>
                    </a:lnT>
                    <a:lnB>
                      <a:noFill/>
                    </a:lnB>
                    <a:noFill/>
                  </a:tcPr>
                </a:tc>
                <a:extLst>
                  <a:ext uri="{0D108BD9-81ED-4DB2-BD59-A6C34878D82A}">
                    <a16:rowId xmlns:a16="http://schemas.microsoft.com/office/drawing/2014/main" val="4293526693"/>
                  </a:ext>
                </a:extLst>
              </a:tr>
            </a:tbl>
          </a:graphicData>
        </a:graphic>
      </p:graphicFrame>
    </p:spTree>
    <p:extLst>
      <p:ext uri="{BB962C8B-B14F-4D97-AF65-F5344CB8AC3E}">
        <p14:creationId xmlns:p14="http://schemas.microsoft.com/office/powerpoint/2010/main" val="197124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A1BB6AE9-A924-2D41-0CEE-BB3E9D9019E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91AE06A-2346-E457-086F-F07CA68C4F99}"/>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 y="0"/>
            <a:ext cx="12192000" cy="6853967"/>
          </a:xfrm>
          <a:prstGeom prst="rect">
            <a:avLst/>
          </a:prstGeom>
        </p:spPr>
      </p:pic>
      <p:sp>
        <p:nvSpPr>
          <p:cNvPr id="4" name="TextBox 3">
            <a:extLst>
              <a:ext uri="{FF2B5EF4-FFF2-40B4-BE49-F238E27FC236}">
                <a16:creationId xmlns:a16="http://schemas.microsoft.com/office/drawing/2014/main" id="{AB721F4A-9DFD-F2B4-BDC7-3D85675C2984}"/>
              </a:ext>
            </a:extLst>
          </p:cNvPr>
          <p:cNvSpPr txBox="1"/>
          <p:nvPr/>
        </p:nvSpPr>
        <p:spPr>
          <a:xfrm>
            <a:off x="351182" y="2078068"/>
            <a:ext cx="12039601"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 background in Pharmacology &amp; Physiology prepares you for unique opportunities since it provides a strong understanding of human physiology, disease mechanisms, and drug action</a:t>
            </a:r>
          </a:p>
        </p:txBody>
      </p:sp>
    </p:spTree>
    <p:extLst>
      <p:ext uri="{BB962C8B-B14F-4D97-AF65-F5344CB8AC3E}">
        <p14:creationId xmlns:p14="http://schemas.microsoft.com/office/powerpoint/2010/main" val="4105396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11464094-59DA-18CB-158E-6FA5EE6DBF6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ECAC1C6-C805-137E-5A27-24D0A86BB8E6}"/>
              </a:ext>
            </a:extLst>
          </p:cNvPr>
          <p:cNvSpPr txBox="1"/>
          <p:nvPr/>
        </p:nvSpPr>
        <p:spPr>
          <a:xfrm>
            <a:off x="206429" y="498588"/>
            <a:ext cx="11244187" cy="150810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Cambria" panose="02040503050406030204" pitchFamily="18" charset="0"/>
                <a:cs typeface="Calibri" panose="020F0502020204030204" pitchFamily="34" charset="0"/>
              </a:rPr>
              <a:t>Temporomandibular Joint Disorders (TMJD):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Conditions of the mastication system that affect the temporomandibular joint (TMJ), masticatory muscles, and ligaments</a:t>
            </a:r>
            <a:r>
              <a:rPr kumimoji="0" lang="en-US" sz="30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p>
        </p:txBody>
      </p:sp>
      <p:sp>
        <p:nvSpPr>
          <p:cNvPr id="3" name="TextBox 2">
            <a:extLst>
              <a:ext uri="{FF2B5EF4-FFF2-40B4-BE49-F238E27FC236}">
                <a16:creationId xmlns:a16="http://schemas.microsoft.com/office/drawing/2014/main" id="{158E516C-85CF-E0F5-E733-4704941226A3}"/>
              </a:ext>
            </a:extLst>
          </p:cNvPr>
          <p:cNvSpPr txBox="1"/>
          <p:nvPr/>
        </p:nvSpPr>
        <p:spPr>
          <a:xfrm>
            <a:off x="5521020" y="2921036"/>
            <a:ext cx="3727815" cy="55399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Ineffective Treatment:</a:t>
            </a:r>
          </a:p>
        </p:txBody>
      </p:sp>
      <p:pic>
        <p:nvPicPr>
          <p:cNvPr id="4" name="Picture 3" descr="A blue line drawing of a person&#10;&#10;Description automatically generated">
            <a:extLst>
              <a:ext uri="{FF2B5EF4-FFF2-40B4-BE49-F238E27FC236}">
                <a16:creationId xmlns:a16="http://schemas.microsoft.com/office/drawing/2014/main" id="{6365C998-4C06-55D6-3EA9-2B293344EB7D}"/>
              </a:ext>
            </a:extLst>
          </p:cNvPr>
          <p:cNvPicPr>
            <a:picLocks noChangeAspect="1"/>
          </p:cNvPicPr>
          <p:nvPr/>
        </p:nvPicPr>
        <p:blipFill rotWithShape="1">
          <a:blip r:embed="rId2">
            <a:clrChange>
              <a:clrFrom>
                <a:srgbClr val="FFFFFF"/>
              </a:clrFrom>
              <a:clrTo>
                <a:srgbClr val="FFFFFF">
                  <a:alpha val="0"/>
                </a:srgbClr>
              </a:clrTo>
            </a:clrChange>
            <a:biLevel thresh="75000"/>
            <a:extLst>
              <a:ext uri="{BEBA8EAE-BF5A-486C-A8C5-ECC9F3942E4B}">
                <a14:imgProps xmlns:a14="http://schemas.microsoft.com/office/drawing/2010/main">
                  <a14:imgLayer r:embed="rId3">
                    <a14:imgEffect>
                      <a14:saturation sat="33000"/>
                    </a14:imgEffect>
                  </a14:imgLayer>
                </a14:imgProps>
              </a:ext>
            </a:extLst>
          </a:blip>
          <a:srcRect r="88237"/>
          <a:stretch/>
        </p:blipFill>
        <p:spPr>
          <a:xfrm>
            <a:off x="5760606" y="3414909"/>
            <a:ext cx="1096139" cy="1514983"/>
          </a:xfrm>
          <a:prstGeom prst="rect">
            <a:avLst/>
          </a:prstGeom>
        </p:spPr>
      </p:pic>
      <p:sp>
        <p:nvSpPr>
          <p:cNvPr id="5" name="TextBox 4">
            <a:extLst>
              <a:ext uri="{FF2B5EF4-FFF2-40B4-BE49-F238E27FC236}">
                <a16:creationId xmlns:a16="http://schemas.microsoft.com/office/drawing/2014/main" id="{0494BC3D-C2E0-1743-C3AA-2F8498541801}"/>
              </a:ext>
            </a:extLst>
          </p:cNvPr>
          <p:cNvSpPr txBox="1"/>
          <p:nvPr/>
        </p:nvSpPr>
        <p:spPr>
          <a:xfrm>
            <a:off x="5385573" y="4815877"/>
            <a:ext cx="1885516"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Opioids/NSAIDs</a:t>
            </a:r>
          </a:p>
        </p:txBody>
      </p:sp>
      <p:pic>
        <p:nvPicPr>
          <p:cNvPr id="6" name="Picture 5" descr="A blue outline of a person with a syringe in their head&#10;&#10;Description automatically generated">
            <a:extLst>
              <a:ext uri="{FF2B5EF4-FFF2-40B4-BE49-F238E27FC236}">
                <a16:creationId xmlns:a16="http://schemas.microsoft.com/office/drawing/2014/main" id="{785EB6D5-1EB6-2137-5C79-CD2B25A8B4BB}"/>
              </a:ext>
            </a:extLst>
          </p:cNvPr>
          <p:cNvPicPr>
            <a:picLocks noChangeAspect="1"/>
          </p:cNvPicPr>
          <p:nvPr/>
        </p:nvPicPr>
        <p:blipFill>
          <a:blip r:embed="rId4">
            <a:clrChange>
              <a:clrFrom>
                <a:srgbClr val="FFFFFF"/>
              </a:clrFrom>
              <a:clrTo>
                <a:srgbClr val="FFFFFF">
                  <a:alpha val="0"/>
                </a:srgbClr>
              </a:clrTo>
            </a:clrChange>
            <a:biLevel thresh="75000"/>
          </a:blip>
          <a:stretch>
            <a:fillRect/>
          </a:stretch>
        </p:blipFill>
        <p:spPr>
          <a:xfrm>
            <a:off x="7271089" y="3362936"/>
            <a:ext cx="1634971" cy="1553730"/>
          </a:xfrm>
          <a:prstGeom prst="rect">
            <a:avLst/>
          </a:prstGeom>
        </p:spPr>
      </p:pic>
      <p:sp>
        <p:nvSpPr>
          <p:cNvPr id="7" name="TextBox 6">
            <a:extLst>
              <a:ext uri="{FF2B5EF4-FFF2-40B4-BE49-F238E27FC236}">
                <a16:creationId xmlns:a16="http://schemas.microsoft.com/office/drawing/2014/main" id="{ECE71B60-BE00-DC8E-6C89-C39C9CCDE2E9}"/>
              </a:ext>
            </a:extLst>
          </p:cNvPr>
          <p:cNvSpPr txBox="1"/>
          <p:nvPr/>
        </p:nvSpPr>
        <p:spPr>
          <a:xfrm>
            <a:off x="7271967" y="4815877"/>
            <a:ext cx="1780167"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Botox/Steroids</a:t>
            </a:r>
          </a:p>
        </p:txBody>
      </p:sp>
      <p:sp>
        <p:nvSpPr>
          <p:cNvPr id="8" name="TextBox 7">
            <a:extLst>
              <a:ext uri="{FF2B5EF4-FFF2-40B4-BE49-F238E27FC236}">
                <a16:creationId xmlns:a16="http://schemas.microsoft.com/office/drawing/2014/main" id="{18CD021A-F61E-99A6-F03A-F529CBBCE8DC}"/>
              </a:ext>
            </a:extLst>
          </p:cNvPr>
          <p:cNvSpPr txBox="1"/>
          <p:nvPr/>
        </p:nvSpPr>
        <p:spPr>
          <a:xfrm>
            <a:off x="9108572" y="4815877"/>
            <a:ext cx="1850122"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Nerve Blockade</a:t>
            </a:r>
          </a:p>
        </p:txBody>
      </p:sp>
      <p:pic>
        <p:nvPicPr>
          <p:cNvPr id="9" name="Picture 8" descr="A blue line drawing of a neuron&#10;&#10;Description automatically generated">
            <a:extLst>
              <a:ext uri="{FF2B5EF4-FFF2-40B4-BE49-F238E27FC236}">
                <a16:creationId xmlns:a16="http://schemas.microsoft.com/office/drawing/2014/main" id="{D8B0A385-7468-7EEB-B736-5A0EDED5AEC9}"/>
              </a:ext>
            </a:extLst>
          </p:cNvPr>
          <p:cNvPicPr>
            <a:picLocks noChangeAspect="1"/>
          </p:cNvPicPr>
          <p:nvPr/>
        </p:nvPicPr>
        <p:blipFill>
          <a:blip r:embed="rId5">
            <a:clrChange>
              <a:clrFrom>
                <a:srgbClr val="FFFFFF"/>
              </a:clrFrom>
              <a:clrTo>
                <a:srgbClr val="FFFFFF">
                  <a:alpha val="0"/>
                </a:srgbClr>
              </a:clrTo>
            </a:clrChange>
            <a:biLevel thresh="75000"/>
          </a:blip>
          <a:stretch>
            <a:fillRect/>
          </a:stretch>
        </p:blipFill>
        <p:spPr>
          <a:xfrm>
            <a:off x="9051260" y="3188278"/>
            <a:ext cx="1930319" cy="1941133"/>
          </a:xfrm>
          <a:prstGeom prst="rect">
            <a:avLst/>
          </a:prstGeom>
        </p:spPr>
      </p:pic>
      <p:pic>
        <p:nvPicPr>
          <p:cNvPr id="11" name="Picture 2" descr="90+ Temporomandibular Joint Stock Illustrations, Royalty-Free Vector  Graphics &amp; Clip Art - iStock | Temporomandibular joint disorder, Temporomandibular  joint dysfunction">
            <a:extLst>
              <a:ext uri="{FF2B5EF4-FFF2-40B4-BE49-F238E27FC236}">
                <a16:creationId xmlns:a16="http://schemas.microsoft.com/office/drawing/2014/main" id="{43B24CC7-5F8E-3A8F-ECF7-486D0E94611B}"/>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2203" r="9421" b="10633"/>
          <a:stretch/>
        </p:blipFill>
        <p:spPr bwMode="auto">
          <a:xfrm>
            <a:off x="67916" y="1280736"/>
            <a:ext cx="5538345" cy="50171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9E150F4-D523-C805-97AC-767FFBBBCB77}"/>
                  </a:ext>
                </a:extLst>
              </p:cNvPr>
              <p:cNvSpPr txBox="1"/>
              <p:nvPr/>
            </p:nvSpPr>
            <p:spPr>
              <a:xfrm>
                <a:off x="5530394" y="1880150"/>
                <a:ext cx="6593689" cy="103105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Impact: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Affects </a:t>
                </a:r>
                <a14:m>
                  <m:oMath xmlns:m="http://schemas.openxmlformats.org/officeDocument/2006/math">
                    <m:r>
                      <a:rPr kumimoji="0" lang="en-US" sz="29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Calibri" panose="020F0502020204030204" pitchFamily="34" charset="0"/>
                      </a:rPr>
                      <m:t>~</m:t>
                    </m:r>
                  </m:oMath>
                </a14:m>
                <a:r>
                  <a:rPr kumimoji="0" lang="en-US" sz="29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30 million people </a:t>
                </a:r>
                <a:r>
                  <a:rPr kumimoji="0" lang="en-US" sz="2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the US alone</a:t>
                </a:r>
                <a:endParaRPr kumimoji="0" lang="en-US" sz="29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49E150F4-D523-C805-97AC-767FFBBBCB77}"/>
                  </a:ext>
                </a:extLst>
              </p:cNvPr>
              <p:cNvSpPr txBox="1">
                <a:spLocks noRot="1" noChangeAspect="1" noMove="1" noResize="1" noEditPoints="1" noAdjustHandles="1" noChangeArrowheads="1" noChangeShapeType="1" noTextEdit="1"/>
              </p:cNvSpPr>
              <p:nvPr/>
            </p:nvSpPr>
            <p:spPr>
              <a:xfrm>
                <a:off x="5530394" y="1880150"/>
                <a:ext cx="6593689" cy="1031051"/>
              </a:xfrm>
              <a:prstGeom prst="rect">
                <a:avLst/>
              </a:prstGeom>
              <a:blipFill>
                <a:blip r:embed="rId7"/>
                <a:stretch>
                  <a:fillRect l="-2308" t="-6024" r="-1346" b="-16867"/>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6C553FCA-1BC2-744B-A297-1937248990D1}"/>
              </a:ext>
            </a:extLst>
          </p:cNvPr>
          <p:cNvSpPr txBox="1"/>
          <p:nvPr/>
        </p:nvSpPr>
        <p:spPr>
          <a:xfrm>
            <a:off x="5388921" y="5217288"/>
            <a:ext cx="1709110"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Goal: </a:t>
            </a:r>
          </a:p>
        </p:txBody>
      </p:sp>
      <p:sp>
        <p:nvSpPr>
          <p:cNvPr id="14" name="TextBox 13">
            <a:extLst>
              <a:ext uri="{FF2B5EF4-FFF2-40B4-BE49-F238E27FC236}">
                <a16:creationId xmlns:a16="http://schemas.microsoft.com/office/drawing/2014/main" id="{2ECC0F26-7E2C-D04D-D35D-C141233E2688}"/>
              </a:ext>
            </a:extLst>
          </p:cNvPr>
          <p:cNvSpPr txBox="1"/>
          <p:nvPr/>
        </p:nvSpPr>
        <p:spPr>
          <a:xfrm>
            <a:off x="5388921" y="5655469"/>
            <a:ext cx="681029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Develop an effective TMJD pain treatment with minimal adverse side effects</a:t>
            </a:r>
          </a:p>
        </p:txBody>
      </p:sp>
      <p:sp>
        <p:nvSpPr>
          <p:cNvPr id="15" name="Frame 14">
            <a:extLst>
              <a:ext uri="{FF2B5EF4-FFF2-40B4-BE49-F238E27FC236}">
                <a16:creationId xmlns:a16="http://schemas.microsoft.com/office/drawing/2014/main" id="{17239AB0-E8CE-EF0F-73C2-D8B9A68E0B4A}"/>
              </a:ext>
            </a:extLst>
          </p:cNvPr>
          <p:cNvSpPr/>
          <p:nvPr/>
        </p:nvSpPr>
        <p:spPr>
          <a:xfrm>
            <a:off x="5354631" y="5248172"/>
            <a:ext cx="6593689" cy="1361404"/>
          </a:xfrm>
          <a:prstGeom prst="frame">
            <a:avLst>
              <a:gd name="adj1" fmla="val 3279"/>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6" name="TextBox 15">
            <a:extLst>
              <a:ext uri="{FF2B5EF4-FFF2-40B4-BE49-F238E27FC236}">
                <a16:creationId xmlns:a16="http://schemas.microsoft.com/office/drawing/2014/main" id="{BBD50EFF-C411-07FA-E7E7-7ECDB3A4DE57}"/>
              </a:ext>
            </a:extLst>
          </p:cNvPr>
          <p:cNvSpPr txBox="1"/>
          <p:nvPr/>
        </p:nvSpPr>
        <p:spPr>
          <a:xfrm>
            <a:off x="673467" y="6609576"/>
            <a:ext cx="742511"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istock.com</a:t>
            </a:r>
            <a:endParaRPr kumimoji="0" 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7" name="TextBox 16">
            <a:extLst>
              <a:ext uri="{FF2B5EF4-FFF2-40B4-BE49-F238E27FC236}">
                <a16:creationId xmlns:a16="http://schemas.microsoft.com/office/drawing/2014/main" id="{FC41397F-F9B6-CD5F-3B2D-44703D691401}"/>
              </a:ext>
            </a:extLst>
          </p:cNvPr>
          <p:cNvSpPr txBox="1"/>
          <p:nvPr/>
        </p:nvSpPr>
        <p:spPr>
          <a:xfrm>
            <a:off x="206429" y="8604"/>
            <a:ext cx="534197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P&amp;P and My Dissertation Research</a:t>
            </a:r>
          </a:p>
        </p:txBody>
      </p:sp>
    </p:spTree>
    <p:extLst>
      <p:ext uri="{BB962C8B-B14F-4D97-AF65-F5344CB8AC3E}">
        <p14:creationId xmlns:p14="http://schemas.microsoft.com/office/powerpoint/2010/main" val="57848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8" grpId="0"/>
      <p:bldP spid="12" grpId="0"/>
      <p:bldP spid="13" grpId="0"/>
      <p:bldP spid="14" grpId="0"/>
      <p:bldP spid="15" grpId="0" animBg="1"/>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922FAE64-014D-8CCE-6F00-DAD9F79281F6}"/>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296D939-A2CA-A3FF-975B-02EB24733F84}"/>
              </a:ext>
            </a:extLst>
          </p:cNvPr>
          <p:cNvSpPr txBox="1"/>
          <p:nvPr/>
        </p:nvSpPr>
        <p:spPr>
          <a:xfrm>
            <a:off x="3390419" y="55771"/>
            <a:ext cx="5411161" cy="218521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Thank you!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19" name="TextBox 18">
            <a:extLst>
              <a:ext uri="{FF2B5EF4-FFF2-40B4-BE49-F238E27FC236}">
                <a16:creationId xmlns:a16="http://schemas.microsoft.com/office/drawing/2014/main" id="{B05F306B-90D7-2549-209B-35EE9A6B9EDA}"/>
              </a:ext>
            </a:extLst>
          </p:cNvPr>
          <p:cNvSpPr txBox="1"/>
          <p:nvPr/>
        </p:nvSpPr>
        <p:spPr>
          <a:xfrm>
            <a:off x="2408836" y="1315584"/>
            <a:ext cx="7374326"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Feel free to contact me with any questions: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Jessie J. Alfaro, DDS/PhD Candidate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alfaroj@uthscsa.edu</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591FCE35-67FC-7C58-8E1B-065A29BEB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060" y="156036"/>
            <a:ext cx="1730181" cy="2014108"/>
          </a:xfrm>
          <a:prstGeom prst="rect">
            <a:avLst/>
          </a:prstGeom>
        </p:spPr>
      </p:pic>
      <p:pic>
        <p:nvPicPr>
          <p:cNvPr id="5" name="Graphic 4" descr="Dental Care outline">
            <a:extLst>
              <a:ext uri="{FF2B5EF4-FFF2-40B4-BE49-F238E27FC236}">
                <a16:creationId xmlns:a16="http://schemas.microsoft.com/office/drawing/2014/main" id="{68B5F1A5-63FD-03C9-BA79-9C78FC9770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2979" y="2657467"/>
            <a:ext cx="2630580" cy="2630580"/>
          </a:xfrm>
          <a:prstGeom prst="rect">
            <a:avLst/>
          </a:prstGeom>
        </p:spPr>
      </p:pic>
      <p:pic>
        <p:nvPicPr>
          <p:cNvPr id="7" name="Graphic 6" descr="Beaker outline">
            <a:extLst>
              <a:ext uri="{FF2B5EF4-FFF2-40B4-BE49-F238E27FC236}">
                <a16:creationId xmlns:a16="http://schemas.microsoft.com/office/drawing/2014/main" id="{3085EA74-0AA0-EBED-1940-CC20682132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61419" y="2477887"/>
            <a:ext cx="2630581" cy="2630581"/>
          </a:xfrm>
          <a:prstGeom prst="rect">
            <a:avLst/>
          </a:prstGeom>
        </p:spPr>
      </p:pic>
      <p:pic>
        <p:nvPicPr>
          <p:cNvPr id="9" name="Picture 8" descr="A logo rooted in legacy, launching toward tomorrow - UT Health San Antonio">
            <a:extLst>
              <a:ext uri="{FF2B5EF4-FFF2-40B4-BE49-F238E27FC236}">
                <a16:creationId xmlns:a16="http://schemas.microsoft.com/office/drawing/2014/main" id="{C27FC979-D83D-7DEA-3B92-19537E28548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957369" y="5792435"/>
            <a:ext cx="5116098" cy="909529"/>
          </a:xfrm>
          <a:prstGeom prst="rect">
            <a:avLst/>
          </a:prstGeom>
        </p:spPr>
      </p:pic>
      <p:sp>
        <p:nvSpPr>
          <p:cNvPr id="13" name="TextBox 12">
            <a:extLst>
              <a:ext uri="{FF2B5EF4-FFF2-40B4-BE49-F238E27FC236}">
                <a16:creationId xmlns:a16="http://schemas.microsoft.com/office/drawing/2014/main" id="{B9A3784F-2D35-67E3-FE81-32B2FD17F83D}"/>
              </a:ext>
            </a:extLst>
          </p:cNvPr>
          <p:cNvSpPr txBox="1"/>
          <p:nvPr/>
        </p:nvSpPr>
        <p:spPr>
          <a:xfrm>
            <a:off x="2990356" y="3161855"/>
            <a:ext cx="7224694"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"Research is to see what everybody else has seen, and to think what nobody else has thought.” - Albert Szent-Györgyi</a:t>
            </a:r>
          </a:p>
        </p:txBody>
      </p:sp>
    </p:spTree>
    <p:extLst>
      <p:ext uri="{BB962C8B-B14F-4D97-AF65-F5344CB8AC3E}">
        <p14:creationId xmlns:p14="http://schemas.microsoft.com/office/powerpoint/2010/main" val="3254865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9CE62-69CB-4438-BC4E-F7D3112BF1C6}"/>
              </a:ext>
            </a:extLst>
          </p:cNvPr>
          <p:cNvSpPr>
            <a:spLocks noGrp="1"/>
          </p:cNvSpPr>
          <p:nvPr>
            <p:ph type="ctrTitle"/>
          </p:nvPr>
        </p:nvSpPr>
        <p:spPr>
          <a:xfrm>
            <a:off x="742603" y="1560033"/>
            <a:ext cx="10706793" cy="2387600"/>
          </a:xfrm>
        </p:spPr>
        <p:txBody>
          <a:bodyPr>
            <a:normAutofit fontScale="90000"/>
          </a:bodyPr>
          <a:lstStyle/>
          <a:p>
            <a:r>
              <a:rPr lang="en-US"/>
              <a:t>What I Wish I Knew About a PhD in Physiology and Pharmacology: The Challenges and Opportunities Ahead</a:t>
            </a:r>
          </a:p>
        </p:txBody>
      </p:sp>
      <p:sp>
        <p:nvSpPr>
          <p:cNvPr id="4" name="Subtitle 3">
            <a:extLst>
              <a:ext uri="{FF2B5EF4-FFF2-40B4-BE49-F238E27FC236}">
                <a16:creationId xmlns:a16="http://schemas.microsoft.com/office/drawing/2014/main" id="{21FA7D89-5916-07AA-E644-CC0BD3944D20}"/>
              </a:ext>
            </a:extLst>
          </p:cNvPr>
          <p:cNvSpPr>
            <a:spLocks noGrp="1"/>
          </p:cNvSpPr>
          <p:nvPr>
            <p:ph type="subTitle" idx="1"/>
          </p:nvPr>
        </p:nvSpPr>
        <p:spPr>
          <a:xfrm>
            <a:off x="1523999" y="4233317"/>
            <a:ext cx="9144000" cy="1874406"/>
          </a:xfrm>
        </p:spPr>
        <p:txBody>
          <a:bodyPr>
            <a:normAutofit fontScale="92500" lnSpcReduction="20000"/>
          </a:bodyPr>
          <a:lstStyle/>
          <a:p>
            <a:r>
              <a:rPr lang="en-US"/>
              <a:t>Jacqueline (Jackie) Vazquez</a:t>
            </a:r>
          </a:p>
          <a:p>
            <a:r>
              <a:rPr lang="en-US"/>
              <a:t>5</a:t>
            </a:r>
            <a:r>
              <a:rPr lang="en-US" baseline="30000"/>
              <a:t>th</a:t>
            </a:r>
            <a:r>
              <a:rPr lang="en-US"/>
              <a:t> year Ph.D. Candidate</a:t>
            </a:r>
          </a:p>
          <a:p>
            <a:r>
              <a:rPr lang="en-US"/>
              <a:t>University of Texas Health San Antonio</a:t>
            </a:r>
          </a:p>
          <a:p>
            <a:r>
              <a:rPr lang="en-US"/>
              <a:t>Integrated Biomedical Sciences Program, Physiology &amp; Pharmacology Discipline</a:t>
            </a:r>
          </a:p>
          <a:p>
            <a:r>
              <a:rPr lang="en-US"/>
              <a:t>Laboratories of Gregory Collins* and Brett Ginsburg</a:t>
            </a:r>
          </a:p>
          <a:p>
            <a:endParaRPr lang="en-US"/>
          </a:p>
          <a:p>
            <a:endParaRPr lang="en-US"/>
          </a:p>
        </p:txBody>
      </p:sp>
      <p:sp>
        <p:nvSpPr>
          <p:cNvPr id="5" name="TextBox 4">
            <a:extLst>
              <a:ext uri="{FF2B5EF4-FFF2-40B4-BE49-F238E27FC236}">
                <a16:creationId xmlns:a16="http://schemas.microsoft.com/office/drawing/2014/main" id="{C1F342D9-9A75-DF3C-ACAE-30D85A5FD142}"/>
              </a:ext>
            </a:extLst>
          </p:cNvPr>
          <p:cNvSpPr txBox="1"/>
          <p:nvPr/>
        </p:nvSpPr>
        <p:spPr>
          <a:xfrm>
            <a:off x="8701044" y="6488668"/>
            <a:ext cx="349095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*Now at the University of Michigan</a:t>
            </a:r>
          </a:p>
        </p:txBody>
      </p:sp>
    </p:spTree>
    <p:extLst>
      <p:ext uri="{BB962C8B-B14F-4D97-AF65-F5344CB8AC3E}">
        <p14:creationId xmlns:p14="http://schemas.microsoft.com/office/powerpoint/2010/main" val="991094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A7066979-2AC3-F858-63EB-FCC8607FA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6689F9-BE6F-7279-7145-4C3DA49BF3BB}"/>
              </a:ext>
            </a:extLst>
          </p:cNvPr>
          <p:cNvSpPr>
            <a:spLocks noGrp="1"/>
          </p:cNvSpPr>
          <p:nvPr>
            <p:ph type="title"/>
          </p:nvPr>
        </p:nvSpPr>
        <p:spPr>
          <a:xfrm>
            <a:off x="838200" y="365125"/>
            <a:ext cx="8915400" cy="1325563"/>
          </a:xfrm>
        </p:spPr>
        <p:txBody>
          <a:bodyPr>
            <a:normAutofit/>
          </a:bodyPr>
          <a:lstStyle/>
          <a:p>
            <a:r>
              <a:rPr lang="en-US"/>
              <a:t>My Journey to a Ph.D.</a:t>
            </a:r>
          </a:p>
        </p:txBody>
      </p:sp>
      <p:grpSp>
        <p:nvGrpSpPr>
          <p:cNvPr id="5" name="Group 4">
            <a:extLst>
              <a:ext uri="{FF2B5EF4-FFF2-40B4-BE49-F238E27FC236}">
                <a16:creationId xmlns:a16="http://schemas.microsoft.com/office/drawing/2014/main" id="{89D604BB-AA7F-26B4-C328-884C4C0AE10C}"/>
              </a:ext>
            </a:extLst>
          </p:cNvPr>
          <p:cNvGrpSpPr/>
          <p:nvPr/>
        </p:nvGrpSpPr>
        <p:grpSpPr>
          <a:xfrm>
            <a:off x="134925" y="4159703"/>
            <a:ext cx="2525448" cy="1886438"/>
            <a:chOff x="134925" y="4253832"/>
            <a:chExt cx="2525448" cy="1886438"/>
          </a:xfrm>
        </p:grpSpPr>
        <p:pic>
          <p:nvPicPr>
            <p:cNvPr id="18" name="Picture 17" descr="A blue circle with text on it&#10;&#10;AI-generated content may be incorrect.">
              <a:extLst>
                <a:ext uri="{FF2B5EF4-FFF2-40B4-BE49-F238E27FC236}">
                  <a16:creationId xmlns:a16="http://schemas.microsoft.com/office/drawing/2014/main" id="{A683FB75-BE65-D007-9EBB-E3D61093F56C}"/>
                </a:ext>
              </a:extLst>
            </p:cNvPr>
            <p:cNvPicPr>
              <a:picLocks noChangeAspect="1"/>
            </p:cNvPicPr>
            <p:nvPr/>
          </p:nvPicPr>
          <p:blipFill>
            <a:blip r:embed="rId3"/>
            <a:stretch>
              <a:fillRect/>
            </a:stretch>
          </p:blipFill>
          <p:spPr>
            <a:xfrm>
              <a:off x="746818" y="4253832"/>
              <a:ext cx="1301663" cy="1301663"/>
            </a:xfrm>
            <a:prstGeom prst="rect">
              <a:avLst/>
            </a:prstGeom>
          </p:spPr>
        </p:pic>
        <p:sp>
          <p:nvSpPr>
            <p:cNvPr id="21" name="TextBox 20">
              <a:extLst>
                <a:ext uri="{FF2B5EF4-FFF2-40B4-BE49-F238E27FC236}">
                  <a16:creationId xmlns:a16="http://schemas.microsoft.com/office/drawing/2014/main" id="{411A7FB5-2DF7-0805-11D3-BAA9A33787A3}"/>
                </a:ext>
              </a:extLst>
            </p:cNvPr>
            <p:cNvSpPr txBox="1"/>
            <p:nvPr/>
          </p:nvSpPr>
          <p:spPr>
            <a:xfrm>
              <a:off x="134925" y="5555495"/>
              <a:ext cx="25254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B.S. in Behavioral Neuroscience (2021)</a:t>
              </a:r>
            </a:p>
          </p:txBody>
        </p:sp>
      </p:grpSp>
      <p:cxnSp>
        <p:nvCxnSpPr>
          <p:cNvPr id="23" name="Straight Arrow Connector 22">
            <a:extLst>
              <a:ext uri="{FF2B5EF4-FFF2-40B4-BE49-F238E27FC236}">
                <a16:creationId xmlns:a16="http://schemas.microsoft.com/office/drawing/2014/main" id="{9298614F-B38A-A8BB-D265-3ED6C5EB9536}"/>
              </a:ext>
            </a:extLst>
          </p:cNvPr>
          <p:cNvCxnSpPr>
            <a:cxnSpLocks/>
          </p:cNvCxnSpPr>
          <p:nvPr/>
        </p:nvCxnSpPr>
        <p:spPr>
          <a:xfrm flipV="1">
            <a:off x="2211161" y="2428154"/>
            <a:ext cx="6109879" cy="2297407"/>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17521770-5603-4EB4-D92C-06A9B936AAAE}"/>
              </a:ext>
            </a:extLst>
          </p:cNvPr>
          <p:cNvSpPr txBox="1"/>
          <p:nvPr/>
        </p:nvSpPr>
        <p:spPr>
          <a:xfrm>
            <a:off x="2955816" y="5827762"/>
            <a:ext cx="113043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COVID-19</a:t>
            </a:r>
          </a:p>
        </p:txBody>
      </p:sp>
      <p:grpSp>
        <p:nvGrpSpPr>
          <p:cNvPr id="4" name="Group 3">
            <a:extLst>
              <a:ext uri="{FF2B5EF4-FFF2-40B4-BE49-F238E27FC236}">
                <a16:creationId xmlns:a16="http://schemas.microsoft.com/office/drawing/2014/main" id="{79041314-B65B-426D-61CE-C263899C5E59}"/>
              </a:ext>
            </a:extLst>
          </p:cNvPr>
          <p:cNvGrpSpPr/>
          <p:nvPr/>
        </p:nvGrpSpPr>
        <p:grpSpPr>
          <a:xfrm>
            <a:off x="1441235" y="2026929"/>
            <a:ext cx="2079800" cy="1294968"/>
            <a:chOff x="1441235" y="2026929"/>
            <a:chExt cx="2079800" cy="1294968"/>
          </a:xfrm>
        </p:grpSpPr>
        <p:pic>
          <p:nvPicPr>
            <p:cNvPr id="20" name="Picture 19" descr="A logo with a green and orange letter u&#10;&#10;AI-generated content may be incorrect.">
              <a:extLst>
                <a:ext uri="{FF2B5EF4-FFF2-40B4-BE49-F238E27FC236}">
                  <a16:creationId xmlns:a16="http://schemas.microsoft.com/office/drawing/2014/main" id="{379063BF-A546-DD59-1E2D-8F8BFECEE772}"/>
                </a:ext>
              </a:extLst>
            </p:cNvPr>
            <p:cNvPicPr>
              <a:picLocks noChangeAspect="1"/>
            </p:cNvPicPr>
            <p:nvPr/>
          </p:nvPicPr>
          <p:blipFill>
            <a:blip r:embed="rId4"/>
            <a:stretch>
              <a:fillRect/>
            </a:stretch>
          </p:blipFill>
          <p:spPr>
            <a:xfrm>
              <a:off x="1658731" y="2026929"/>
              <a:ext cx="1570689" cy="885766"/>
            </a:xfrm>
            <a:prstGeom prst="rect">
              <a:avLst/>
            </a:prstGeom>
          </p:spPr>
        </p:pic>
        <p:sp>
          <p:nvSpPr>
            <p:cNvPr id="25" name="TextBox 24">
              <a:extLst>
                <a:ext uri="{FF2B5EF4-FFF2-40B4-BE49-F238E27FC236}">
                  <a16:creationId xmlns:a16="http://schemas.microsoft.com/office/drawing/2014/main" id="{87882A4F-EBE0-C75D-1320-8457EB6B0D7C}"/>
                </a:ext>
              </a:extLst>
            </p:cNvPr>
            <p:cNvSpPr txBox="1"/>
            <p:nvPr/>
          </p:nvSpPr>
          <p:spPr>
            <a:xfrm>
              <a:off x="1441235" y="2983343"/>
              <a:ext cx="20798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Research Assistant</a:t>
              </a:r>
            </a:p>
          </p:txBody>
        </p:sp>
      </p:grpSp>
      <p:sp>
        <p:nvSpPr>
          <p:cNvPr id="26" name="TextBox 25">
            <a:extLst>
              <a:ext uri="{FF2B5EF4-FFF2-40B4-BE49-F238E27FC236}">
                <a16:creationId xmlns:a16="http://schemas.microsoft.com/office/drawing/2014/main" id="{F90CE663-5094-0F56-2532-8281B17D6FB7}"/>
              </a:ext>
            </a:extLst>
          </p:cNvPr>
          <p:cNvSpPr txBox="1"/>
          <p:nvPr/>
        </p:nvSpPr>
        <p:spPr>
          <a:xfrm>
            <a:off x="4438869" y="6027264"/>
            <a:ext cx="234643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Failed qualifying exam (QE)</a:t>
            </a:r>
          </a:p>
        </p:txBody>
      </p:sp>
      <p:sp>
        <p:nvSpPr>
          <p:cNvPr id="27" name="TextBox 26">
            <a:extLst>
              <a:ext uri="{FF2B5EF4-FFF2-40B4-BE49-F238E27FC236}">
                <a16:creationId xmlns:a16="http://schemas.microsoft.com/office/drawing/2014/main" id="{5C4ED559-18F7-52AD-DE5A-31FB81C6AD01}"/>
              </a:ext>
            </a:extLst>
          </p:cNvPr>
          <p:cNvSpPr txBox="1"/>
          <p:nvPr/>
        </p:nvSpPr>
        <p:spPr>
          <a:xfrm>
            <a:off x="3289399" y="1660010"/>
            <a:ext cx="17279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Passed QE on 2</a:t>
            </a:r>
            <a:r>
              <a:rPr kumimoji="0" lang="en-US" sz="1600" b="1" i="0" u="none" strike="noStrike" kern="1200" cap="none" spc="0" normalizeH="0" baseline="30000" noProof="0">
                <a:ln>
                  <a:noFill/>
                </a:ln>
                <a:solidFill>
                  <a:prstClr val="black"/>
                </a:solidFill>
                <a:effectLst/>
                <a:uLnTx/>
                <a:uFillTx/>
                <a:latin typeface="Arial" panose="020B0604020202020204" pitchFamily="34" charset="0"/>
                <a:ea typeface="+mn-ea"/>
                <a:cs typeface="Arial" panose="020B0604020202020204" pitchFamily="34" charset="0"/>
              </a:rPr>
              <a:t>nd</a:t>
            </a: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attempt</a:t>
            </a:r>
          </a:p>
        </p:txBody>
      </p:sp>
      <p:sp>
        <p:nvSpPr>
          <p:cNvPr id="28" name="TextBox 27">
            <a:extLst>
              <a:ext uri="{FF2B5EF4-FFF2-40B4-BE49-F238E27FC236}">
                <a16:creationId xmlns:a16="http://schemas.microsoft.com/office/drawing/2014/main" id="{BBC292D3-3014-0156-C28C-D6C69341AF68}"/>
              </a:ext>
            </a:extLst>
          </p:cNvPr>
          <p:cNvSpPr txBox="1"/>
          <p:nvPr/>
        </p:nvSpPr>
        <p:spPr>
          <a:xfrm>
            <a:off x="5266100" y="4518146"/>
            <a:ext cx="32664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My lab (Gregory Collins) moved to the University of Michigan</a:t>
            </a:r>
          </a:p>
        </p:txBody>
      </p:sp>
      <p:sp>
        <p:nvSpPr>
          <p:cNvPr id="29" name="TextBox 28">
            <a:extLst>
              <a:ext uri="{FF2B5EF4-FFF2-40B4-BE49-F238E27FC236}">
                <a16:creationId xmlns:a16="http://schemas.microsoft.com/office/drawing/2014/main" id="{222CD3BE-4A19-1814-9B8D-AE3E0ABB7EA9}"/>
              </a:ext>
            </a:extLst>
          </p:cNvPr>
          <p:cNvSpPr txBox="1"/>
          <p:nvPr/>
        </p:nvSpPr>
        <p:spPr>
          <a:xfrm>
            <a:off x="4949247" y="1366474"/>
            <a:ext cx="370165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Gained co-mentor (Brett Ginsburg),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learning new techniques</a:t>
            </a:r>
          </a:p>
        </p:txBody>
      </p:sp>
      <p:sp>
        <p:nvSpPr>
          <p:cNvPr id="30" name="Freeform: Shape 29">
            <a:extLst>
              <a:ext uri="{FF2B5EF4-FFF2-40B4-BE49-F238E27FC236}">
                <a16:creationId xmlns:a16="http://schemas.microsoft.com/office/drawing/2014/main" id="{3B499500-E5C3-56BC-A0A2-791C74075B3B}"/>
              </a:ext>
            </a:extLst>
          </p:cNvPr>
          <p:cNvSpPr/>
          <p:nvPr/>
        </p:nvSpPr>
        <p:spPr>
          <a:xfrm>
            <a:off x="2241175" y="1942521"/>
            <a:ext cx="5945767" cy="4009228"/>
          </a:xfrm>
          <a:custGeom>
            <a:avLst/>
            <a:gdLst>
              <a:gd name="csX0" fmla="*/ 0 w 5836024"/>
              <a:gd name="csY0" fmla="*/ 3405580 h 4457027"/>
              <a:gd name="csX1" fmla="*/ 959224 w 5836024"/>
              <a:gd name="csY1" fmla="*/ 4113792 h 4457027"/>
              <a:gd name="csX2" fmla="*/ 573742 w 5836024"/>
              <a:gd name="csY2" fmla="*/ 1702286 h 4457027"/>
              <a:gd name="csX3" fmla="*/ 2859742 w 5836024"/>
              <a:gd name="csY3" fmla="*/ 4445486 h 4457027"/>
              <a:gd name="csX4" fmla="*/ 2286000 w 5836024"/>
              <a:gd name="csY4" fmla="*/ 402403 h 4457027"/>
              <a:gd name="csX5" fmla="*/ 4338918 w 5836024"/>
              <a:gd name="csY5" fmla="*/ 2769086 h 4457027"/>
              <a:gd name="csX6" fmla="*/ 4509248 w 5836024"/>
              <a:gd name="csY6" fmla="*/ 7956 h 4457027"/>
              <a:gd name="csX7" fmla="*/ 5836024 w 5836024"/>
              <a:gd name="csY7" fmla="*/ 1908474 h 4457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836024" h="4457027">
                <a:moveTo>
                  <a:pt x="0" y="3405580"/>
                </a:moveTo>
                <a:cubicBezTo>
                  <a:pt x="431800" y="3901627"/>
                  <a:pt x="863600" y="4397674"/>
                  <a:pt x="959224" y="4113792"/>
                </a:cubicBezTo>
                <a:cubicBezTo>
                  <a:pt x="1054848" y="3829910"/>
                  <a:pt x="256989" y="1647004"/>
                  <a:pt x="573742" y="1702286"/>
                </a:cubicBezTo>
                <a:cubicBezTo>
                  <a:pt x="890495" y="1757568"/>
                  <a:pt x="2574366" y="4662133"/>
                  <a:pt x="2859742" y="4445486"/>
                </a:cubicBezTo>
                <a:cubicBezTo>
                  <a:pt x="3145118" y="4228839"/>
                  <a:pt x="2039471" y="681803"/>
                  <a:pt x="2286000" y="402403"/>
                </a:cubicBezTo>
                <a:cubicBezTo>
                  <a:pt x="2532529" y="123003"/>
                  <a:pt x="3968377" y="2834827"/>
                  <a:pt x="4338918" y="2769086"/>
                </a:cubicBezTo>
                <a:cubicBezTo>
                  <a:pt x="4709459" y="2703345"/>
                  <a:pt x="4259730" y="151391"/>
                  <a:pt x="4509248" y="7956"/>
                </a:cubicBezTo>
                <a:cubicBezTo>
                  <a:pt x="4758766" y="-135479"/>
                  <a:pt x="5546165" y="1705274"/>
                  <a:pt x="5836024" y="1908474"/>
                </a:cubicBezTo>
              </a:path>
            </a:pathLst>
          </a:cu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387573C6-C02A-1F76-065D-A32411785899}"/>
              </a:ext>
            </a:extLst>
          </p:cNvPr>
          <p:cNvGrpSpPr/>
          <p:nvPr/>
        </p:nvGrpSpPr>
        <p:grpSpPr>
          <a:xfrm>
            <a:off x="8321040" y="1567156"/>
            <a:ext cx="3752427" cy="2869360"/>
            <a:chOff x="8321040" y="1567156"/>
            <a:chExt cx="3752427" cy="2869360"/>
          </a:xfrm>
        </p:grpSpPr>
        <p:sp>
          <p:nvSpPr>
            <p:cNvPr id="22" name="TextBox 21">
              <a:extLst>
                <a:ext uri="{FF2B5EF4-FFF2-40B4-BE49-F238E27FC236}">
                  <a16:creationId xmlns:a16="http://schemas.microsoft.com/office/drawing/2014/main" id="{D54E4E2D-68C4-C5A9-BF2A-64189B9EDBC6}"/>
                </a:ext>
              </a:extLst>
            </p:cNvPr>
            <p:cNvSpPr txBox="1"/>
            <p:nvPr/>
          </p:nvSpPr>
          <p:spPr>
            <a:xfrm>
              <a:off x="8321040" y="3113077"/>
              <a:ext cx="37524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Ph.D. in Integrated Biomedical Sciences,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Physiology &amp; Pharmacology (P&amp;P) Discipline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(Expected December 2026)</a:t>
              </a:r>
            </a:p>
          </p:txBody>
        </p:sp>
        <p:pic>
          <p:nvPicPr>
            <p:cNvPr id="6" name="Picture 5" descr="Identity - Branding">
              <a:extLst>
                <a:ext uri="{FF2B5EF4-FFF2-40B4-BE49-F238E27FC236}">
                  <a16:creationId xmlns:a16="http://schemas.microsoft.com/office/drawing/2014/main" id="{0D3ACB77-5D86-F5B0-3172-E12F7DCF24C9}"/>
                </a:ext>
              </a:extLst>
            </p:cNvPr>
            <p:cNvPicPr>
              <a:picLocks noChangeAspect="1"/>
            </p:cNvPicPr>
            <p:nvPr/>
          </p:nvPicPr>
          <p:blipFill>
            <a:blip r:embed="rId5"/>
            <a:stretch>
              <a:fillRect/>
            </a:stretch>
          </p:blipFill>
          <p:spPr>
            <a:xfrm>
              <a:off x="8638253" y="1567156"/>
              <a:ext cx="2775195" cy="1458239"/>
            </a:xfrm>
            <a:prstGeom prst="rect">
              <a:avLst/>
            </a:prstGeom>
          </p:spPr>
        </p:pic>
      </p:grpSp>
    </p:spTree>
    <p:extLst>
      <p:ext uri="{BB962C8B-B14F-4D97-AF65-F5344CB8AC3E}">
        <p14:creationId xmlns:p14="http://schemas.microsoft.com/office/powerpoint/2010/main" val="384337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p:bldP spid="28" grpId="0"/>
      <p:bldP spid="29" grpId="0"/>
      <p:bldP spid="3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C1386895-2587-DC4D-D60D-29780F719214}"/>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B26777A9-46A6-F741-58D9-DDF4D75AB763}"/>
              </a:ext>
            </a:extLst>
          </p:cNvPr>
          <p:cNvSpPr txBox="1"/>
          <p:nvPr/>
        </p:nvSpPr>
        <p:spPr>
          <a:xfrm>
            <a:off x="1295400" y="5082550"/>
            <a:ext cx="9601200" cy="1015663"/>
          </a:xfrm>
          <a:prstGeom prst="rect">
            <a:avLst/>
          </a:prstGeom>
          <a:solidFill>
            <a:schemeClr val="bg1"/>
          </a:solidFill>
          <a:ln w="38100">
            <a:solidFill>
              <a:schemeClr val="accent2">
                <a:lumMod val="75000"/>
              </a:schemeClr>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My Research Example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Understanding how opioids and stimulants interact to influence behavior and physiology, with the goal of improving treatments for substance use disorders and overdoses.</a:t>
            </a:r>
          </a:p>
        </p:txBody>
      </p:sp>
      <p:sp>
        <p:nvSpPr>
          <p:cNvPr id="13" name="Title 1">
            <a:extLst>
              <a:ext uri="{FF2B5EF4-FFF2-40B4-BE49-F238E27FC236}">
                <a16:creationId xmlns:a16="http://schemas.microsoft.com/office/drawing/2014/main" id="{FD6FDAB2-A06F-A2B8-88EB-FA7C45F64D00}"/>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a:ea typeface="+mj-ea"/>
                <a:cs typeface="+mj-cs"/>
              </a:rPr>
              <a:t>What Makes P&amp;P Different?</a:t>
            </a:r>
          </a:p>
        </p:txBody>
      </p:sp>
      <p:pic>
        <p:nvPicPr>
          <p:cNvPr id="15" name="Graphic 14" descr="Medicine with solid fill">
            <a:extLst>
              <a:ext uri="{FF2B5EF4-FFF2-40B4-BE49-F238E27FC236}">
                <a16:creationId xmlns:a16="http://schemas.microsoft.com/office/drawing/2014/main" id="{A5A25C7E-C543-B4C5-72E1-9A3E770FB2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75331" y="1804709"/>
            <a:ext cx="914400" cy="914400"/>
          </a:xfrm>
          <a:prstGeom prst="rect">
            <a:avLst/>
          </a:prstGeom>
        </p:spPr>
      </p:pic>
      <p:pic>
        <p:nvPicPr>
          <p:cNvPr id="16" name="Graphic 15" descr="Lungs with virus with solid fill">
            <a:extLst>
              <a:ext uri="{FF2B5EF4-FFF2-40B4-BE49-F238E27FC236}">
                <a16:creationId xmlns:a16="http://schemas.microsoft.com/office/drawing/2014/main" id="{6709575B-4CA5-1AA7-6C4C-385D2967CE9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57005" y="1587804"/>
            <a:ext cx="914400" cy="914400"/>
          </a:xfrm>
          <a:prstGeom prst="rect">
            <a:avLst/>
          </a:prstGeom>
        </p:spPr>
      </p:pic>
      <p:pic>
        <p:nvPicPr>
          <p:cNvPr id="17" name="Graphic 16" descr="Fever with solid fill">
            <a:extLst>
              <a:ext uri="{FF2B5EF4-FFF2-40B4-BE49-F238E27FC236}">
                <a16:creationId xmlns:a16="http://schemas.microsoft.com/office/drawing/2014/main" id="{F7857AA5-9C43-7EAE-29DD-533C756664A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114390" y="1784216"/>
            <a:ext cx="914400" cy="914400"/>
          </a:xfrm>
          <a:prstGeom prst="rect">
            <a:avLst/>
          </a:prstGeom>
        </p:spPr>
      </p:pic>
      <p:sp>
        <p:nvSpPr>
          <p:cNvPr id="11" name="TextBox 10">
            <a:extLst>
              <a:ext uri="{FF2B5EF4-FFF2-40B4-BE49-F238E27FC236}">
                <a16:creationId xmlns:a16="http://schemas.microsoft.com/office/drawing/2014/main" id="{6573724B-2839-20DF-2646-0F53F84CC5B8}"/>
              </a:ext>
            </a:extLst>
          </p:cNvPr>
          <p:cNvSpPr txBox="1"/>
          <p:nvPr/>
        </p:nvSpPr>
        <p:spPr>
          <a:xfrm>
            <a:off x="8436005" y="2519532"/>
            <a:ext cx="3484506"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Pharmacology</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How do drugs interact with the body?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How can medications improve disease?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Why do some drugs produce unwanted effects?</a:t>
            </a:r>
          </a:p>
        </p:txBody>
      </p:sp>
      <p:sp>
        <p:nvSpPr>
          <p:cNvPr id="26" name="TextBox 25">
            <a:extLst>
              <a:ext uri="{FF2B5EF4-FFF2-40B4-BE49-F238E27FC236}">
                <a16:creationId xmlns:a16="http://schemas.microsoft.com/office/drawing/2014/main" id="{BA8A5E26-2AC0-0A40-DEED-85B947C31CFF}"/>
              </a:ext>
            </a:extLst>
          </p:cNvPr>
          <p:cNvSpPr txBox="1"/>
          <p:nvPr/>
        </p:nvSpPr>
        <p:spPr>
          <a:xfrm>
            <a:off x="271489" y="2519532"/>
            <a:ext cx="349348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Physiology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How does the body normally function?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How do organ systems communicate?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What happens when normal physiology is disrupted?</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0" name="Group 19">
            <a:extLst>
              <a:ext uri="{FF2B5EF4-FFF2-40B4-BE49-F238E27FC236}">
                <a16:creationId xmlns:a16="http://schemas.microsoft.com/office/drawing/2014/main" id="{692DFA9A-9723-BCBF-91E0-7644D5CC6C8E}"/>
              </a:ext>
            </a:extLst>
          </p:cNvPr>
          <p:cNvGrpSpPr/>
          <p:nvPr/>
        </p:nvGrpSpPr>
        <p:grpSpPr>
          <a:xfrm>
            <a:off x="3535013" y="1766888"/>
            <a:ext cx="5191107" cy="2508379"/>
            <a:chOff x="3535013" y="1690688"/>
            <a:chExt cx="5191107" cy="2508379"/>
          </a:xfrm>
        </p:grpSpPr>
        <p:pic>
          <p:nvPicPr>
            <p:cNvPr id="6" name="Graphic 5" descr="Bridge scene outline">
              <a:extLst>
                <a:ext uri="{FF2B5EF4-FFF2-40B4-BE49-F238E27FC236}">
                  <a16:creationId xmlns:a16="http://schemas.microsoft.com/office/drawing/2014/main" id="{F8594835-EA44-B1F8-079B-99E540BFEB2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35013" y="1690688"/>
              <a:ext cx="5191107" cy="2508379"/>
            </a:xfrm>
            <a:prstGeom prst="rect">
              <a:avLst/>
            </a:prstGeom>
          </p:spPr>
        </p:pic>
        <p:sp>
          <p:nvSpPr>
            <p:cNvPr id="18" name="Rectangle 17">
              <a:extLst>
                <a:ext uri="{FF2B5EF4-FFF2-40B4-BE49-F238E27FC236}">
                  <a16:creationId xmlns:a16="http://schemas.microsoft.com/office/drawing/2014/main" id="{4AC67E39-A7D4-DF10-4E5D-E63FA8B8E148}"/>
                </a:ext>
              </a:extLst>
            </p:cNvPr>
            <p:cNvSpPr/>
            <p:nvPr/>
          </p:nvSpPr>
          <p:spPr>
            <a:xfrm>
              <a:off x="3781638" y="3503750"/>
              <a:ext cx="4738188" cy="695315"/>
            </a:xfrm>
            <a:prstGeom prst="rect">
              <a:avLst/>
            </a:prstGeom>
            <a:solidFill>
              <a:srgbClr val="FFF8EA"/>
            </a:solidFill>
            <a:ln>
              <a:solidFill>
                <a:srgbClr val="FFF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 name="TextBox 13">
            <a:extLst>
              <a:ext uri="{FF2B5EF4-FFF2-40B4-BE49-F238E27FC236}">
                <a16:creationId xmlns:a16="http://schemas.microsoft.com/office/drawing/2014/main" id="{A69FBA97-4976-505B-49F3-1F125B9FA9A9}"/>
              </a:ext>
            </a:extLst>
          </p:cNvPr>
          <p:cNvSpPr txBox="1"/>
          <p:nvPr/>
        </p:nvSpPr>
        <p:spPr>
          <a:xfrm>
            <a:off x="3706647" y="1766888"/>
            <a:ext cx="4847839" cy="32316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Physiology &amp; Pharmacology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Understand disease and treatment mechanisms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Drug discovery and development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Bridge basic science and clinical medicine</a:t>
            </a:r>
          </a:p>
        </p:txBody>
      </p:sp>
      <p:pic>
        <p:nvPicPr>
          <p:cNvPr id="22" name="Graphic 21" descr="Kidneys with solid fill">
            <a:extLst>
              <a:ext uri="{FF2B5EF4-FFF2-40B4-BE49-F238E27FC236}">
                <a16:creationId xmlns:a16="http://schemas.microsoft.com/office/drawing/2014/main" id="{7AAF8C46-12F5-1F88-2CB9-ABA90AB9386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768159" y="1766888"/>
            <a:ext cx="914400" cy="914400"/>
          </a:xfrm>
          <a:prstGeom prst="rect">
            <a:avLst/>
          </a:prstGeom>
        </p:spPr>
      </p:pic>
      <p:pic>
        <p:nvPicPr>
          <p:cNvPr id="24" name="Graphic 23" descr="Heart organ with solid fill">
            <a:extLst>
              <a:ext uri="{FF2B5EF4-FFF2-40B4-BE49-F238E27FC236}">
                <a16:creationId xmlns:a16="http://schemas.microsoft.com/office/drawing/2014/main" id="{B46AD6B8-F065-4EA3-7C9A-7304F478B69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52954" y="1807638"/>
            <a:ext cx="914400" cy="914400"/>
          </a:xfrm>
          <a:prstGeom prst="rect">
            <a:avLst/>
          </a:prstGeom>
        </p:spPr>
      </p:pic>
      <p:pic>
        <p:nvPicPr>
          <p:cNvPr id="25" name="Graphic 24" descr="Skeleton with solid fill">
            <a:extLst>
              <a:ext uri="{FF2B5EF4-FFF2-40B4-BE49-F238E27FC236}">
                <a16:creationId xmlns:a16="http://schemas.microsoft.com/office/drawing/2014/main" id="{7DDF78FF-7847-2088-9ADF-9506F8F5D10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487930" y="1580827"/>
            <a:ext cx="960167" cy="960167"/>
          </a:xfrm>
          <a:prstGeom prst="rect">
            <a:avLst/>
          </a:prstGeom>
        </p:spPr>
      </p:pic>
    </p:spTree>
    <p:extLst>
      <p:ext uri="{BB962C8B-B14F-4D97-AF65-F5344CB8AC3E}">
        <p14:creationId xmlns:p14="http://schemas.microsoft.com/office/powerpoint/2010/main" val="357821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p:bldP spid="26"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B3D86E02-CEEC-425A-9E09-CF74A1B9F12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9"/>
          <a:stretch/>
        </p:blipFill>
        <p:spPr>
          <a:xfrm>
            <a:off x="20" y="0"/>
            <a:ext cx="12191980" cy="6857990"/>
          </a:xfrm>
          <a:prstGeom prst="rect">
            <a:avLst/>
          </a:prstGeom>
          <a:ln w="22225" cmpd="thickThin">
            <a:solidFill>
              <a:schemeClr val="accent6">
                <a:lumMod val="50000"/>
              </a:schemeClr>
            </a:solidFill>
            <a:extLst>
              <a:ext uri="{C807C97D-BFC1-408E-A445-0C87EB9F89A2}">
                <ask:lineSketchStyleProps xmlns:ask="http://schemas.microsoft.com/office/drawing/2018/sketchyshapes">
                  <ask:type>
                    <ask:lineSketchNone/>
                  </ask:type>
                </ask:lineSketchStyleProps>
              </a:ext>
            </a:extLst>
          </a:ln>
        </p:spPr>
      </p:pic>
      <p:sp>
        <p:nvSpPr>
          <p:cNvPr id="3" name="TextBox 2">
            <a:extLst>
              <a:ext uri="{FF2B5EF4-FFF2-40B4-BE49-F238E27FC236}">
                <a16:creationId xmlns:a16="http://schemas.microsoft.com/office/drawing/2014/main" id="{2450F773-1DE1-40C0-82B7-62C39FCD34A9}"/>
              </a:ext>
            </a:extLst>
          </p:cNvPr>
          <p:cNvSpPr txBox="1"/>
          <p:nvPr/>
        </p:nvSpPr>
        <p:spPr>
          <a:xfrm>
            <a:off x="5038302" y="2288239"/>
            <a:ext cx="6930207" cy="3785652"/>
          </a:xfrm>
          <a:prstGeom prst="rect">
            <a:avLst/>
          </a:prstGeom>
          <a:noFill/>
        </p:spPr>
        <p:txBody>
          <a:bodyPr wrap="square" rtlCol="0">
            <a:spAutoFit/>
          </a:bodyPr>
          <a:lstStyle/>
          <a:p>
            <a:pPr>
              <a:tabLst>
                <a:tab pos="227013" algn="l"/>
              </a:tabLst>
            </a:pPr>
            <a:r>
              <a:rPr lang="en-US" sz="4000" b="1" dirty="0"/>
              <a:t>After the Session:</a:t>
            </a:r>
          </a:p>
          <a:p>
            <a:pPr marL="227013" indent="-227013">
              <a:buFont typeface="Arial" panose="020B0604020202020204" pitchFamily="34" charset="0"/>
              <a:buChar char="•"/>
              <a:tabLst>
                <a:tab pos="227013" algn="l"/>
              </a:tabLst>
            </a:pPr>
            <a:r>
              <a:rPr lang="en-US" sz="4000" b="1" dirty="0"/>
              <a:t>Complete the survey</a:t>
            </a:r>
          </a:p>
          <a:p>
            <a:pPr marL="227013" indent="-227013">
              <a:buFont typeface="Arial" panose="020B0604020202020204" pitchFamily="34" charset="0"/>
              <a:buChar char="•"/>
              <a:tabLst>
                <a:tab pos="227013" algn="l"/>
              </a:tabLst>
            </a:pPr>
            <a:r>
              <a:rPr lang="en-US" sz="4000" b="1" dirty="0"/>
              <a:t>Recording available next week</a:t>
            </a:r>
          </a:p>
          <a:p>
            <a:pPr>
              <a:tabLst>
                <a:tab pos="227013" algn="l"/>
              </a:tabLst>
            </a:pPr>
            <a:endParaRPr lang="en-US" sz="4000" b="1" dirty="0"/>
          </a:p>
          <a:p>
            <a:pPr>
              <a:tabLst>
                <a:tab pos="227013" algn="l"/>
              </a:tabLst>
            </a:pPr>
            <a:r>
              <a:rPr lang="en-US" sz="4000" b="1" dirty="0"/>
              <a:t>Now - let’s get to know you!</a:t>
            </a:r>
          </a:p>
          <a:p>
            <a:pPr marL="227013" indent="-227013">
              <a:buFont typeface="Arial" panose="020B0604020202020204" pitchFamily="34" charset="0"/>
              <a:buChar char="•"/>
              <a:tabLst>
                <a:tab pos="227013" algn="l"/>
              </a:tabLst>
            </a:pPr>
            <a:r>
              <a:rPr lang="en-US" sz="4000" b="1" dirty="0"/>
              <a:t>Complete questions in the poll</a:t>
            </a:r>
          </a:p>
        </p:txBody>
      </p:sp>
      <p:sp>
        <p:nvSpPr>
          <p:cNvPr id="6" name="Oval 5">
            <a:extLst>
              <a:ext uri="{FF2B5EF4-FFF2-40B4-BE49-F238E27FC236}">
                <a16:creationId xmlns:a16="http://schemas.microsoft.com/office/drawing/2014/main" id="{2866DE37-B0DC-4396-B1AA-23270D280B55}"/>
              </a:ext>
            </a:extLst>
          </p:cNvPr>
          <p:cNvSpPr/>
          <p:nvPr/>
        </p:nvSpPr>
        <p:spPr>
          <a:xfrm>
            <a:off x="223491" y="1971338"/>
            <a:ext cx="2221535" cy="2209727"/>
          </a:xfrm>
          <a:prstGeom prst="ellipse">
            <a:avLst/>
          </a:prstGeom>
          <a:gradFill flip="none" rotWithShape="1">
            <a:gsLst>
              <a:gs pos="0">
                <a:srgbClr val="A89447">
                  <a:shade val="30000"/>
                  <a:satMod val="115000"/>
                </a:srgbClr>
              </a:gs>
              <a:gs pos="50000">
                <a:srgbClr val="A89447">
                  <a:shade val="67500"/>
                  <a:satMod val="115000"/>
                </a:srgbClr>
              </a:gs>
              <a:gs pos="100000">
                <a:srgbClr val="A89447">
                  <a:shade val="100000"/>
                  <a:satMod val="115000"/>
                </a:srgb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484EE0DF-D82C-4EB3-869C-11882C5616DE}"/>
              </a:ext>
            </a:extLst>
          </p:cNvPr>
          <p:cNvSpPr/>
          <p:nvPr/>
        </p:nvSpPr>
        <p:spPr>
          <a:xfrm>
            <a:off x="1123920" y="2561154"/>
            <a:ext cx="3776951" cy="3756876"/>
          </a:xfrm>
          <a:prstGeom prst="ellipse">
            <a:avLst/>
          </a:prstGeom>
          <a:gradFill flip="none" rotWithShape="1">
            <a:gsLst>
              <a:gs pos="0">
                <a:srgbClr val="903B27">
                  <a:shade val="30000"/>
                  <a:satMod val="115000"/>
                </a:srgbClr>
              </a:gs>
              <a:gs pos="50000">
                <a:srgbClr val="903B27">
                  <a:shade val="67500"/>
                  <a:satMod val="115000"/>
                </a:srgbClr>
              </a:gs>
              <a:gs pos="100000">
                <a:srgbClr val="903B27">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C6F6265-29EF-4766-A06F-8F6E4CC1C0C7}"/>
              </a:ext>
            </a:extLst>
          </p:cNvPr>
          <p:cNvSpPr txBox="1"/>
          <p:nvPr/>
        </p:nvSpPr>
        <p:spPr>
          <a:xfrm>
            <a:off x="1334258" y="4101422"/>
            <a:ext cx="3464410" cy="984885"/>
          </a:xfrm>
          <a:prstGeom prst="rect">
            <a:avLst/>
          </a:prstGeom>
          <a:noFill/>
        </p:spPr>
        <p:txBody>
          <a:bodyPr wrap="none" rtlCol="0">
            <a:spAutoFit/>
          </a:bodyPr>
          <a:lstStyle/>
          <a:p>
            <a:r>
              <a:rPr lang="en-US" sz="4000" dirty="0">
                <a:solidFill>
                  <a:schemeClr val="bg1"/>
                </a:solidFill>
                <a:latin typeface="Arial" panose="020B0604020202020204" pitchFamily="34" charset="0"/>
                <a:cs typeface="Arial" panose="020B0604020202020204" pitchFamily="34" charset="0"/>
              </a:rPr>
              <a:t>Housekeeping</a:t>
            </a:r>
          </a:p>
          <a:p>
            <a:endParaRPr lang="en-US" dirty="0"/>
          </a:p>
        </p:txBody>
      </p:sp>
    </p:spTree>
    <p:extLst>
      <p:ext uri="{BB962C8B-B14F-4D97-AF65-F5344CB8AC3E}">
        <p14:creationId xmlns:p14="http://schemas.microsoft.com/office/powerpoint/2010/main" val="3096770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D536C4DC-76B0-CC61-E790-B804EE9B8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83A01-CEF3-649C-8F34-6859571D65C1}"/>
              </a:ext>
            </a:extLst>
          </p:cNvPr>
          <p:cNvSpPr>
            <a:spLocks noGrp="1"/>
          </p:cNvSpPr>
          <p:nvPr>
            <p:ph type="title"/>
          </p:nvPr>
        </p:nvSpPr>
        <p:spPr/>
        <p:txBody>
          <a:bodyPr/>
          <a:lstStyle/>
          <a:p>
            <a:r>
              <a:rPr lang="en-US"/>
              <a:t>Challenges Within a Ph.D. Program</a:t>
            </a:r>
          </a:p>
        </p:txBody>
      </p:sp>
      <p:graphicFrame>
        <p:nvGraphicFramePr>
          <p:cNvPr id="17" name="Diagram 16">
            <a:extLst>
              <a:ext uri="{FF2B5EF4-FFF2-40B4-BE49-F238E27FC236}">
                <a16:creationId xmlns:a16="http://schemas.microsoft.com/office/drawing/2014/main" id="{07DD45AD-B570-055B-DC4A-12AD886EF4B7}"/>
              </a:ext>
            </a:extLst>
          </p:cNvPr>
          <p:cNvGraphicFramePr/>
          <p:nvPr/>
        </p:nvGraphicFramePr>
        <p:xfrm>
          <a:off x="200335" y="1899778"/>
          <a:ext cx="11873132" cy="4121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76433315-A854-F536-916A-4F2C1F94125B}"/>
              </a:ext>
            </a:extLst>
          </p:cNvPr>
          <p:cNvSpPr/>
          <p:nvPr/>
        </p:nvSpPr>
        <p:spPr>
          <a:xfrm>
            <a:off x="200335" y="1886899"/>
            <a:ext cx="5895665" cy="2079794"/>
          </a:xfrm>
          <a:prstGeom prst="rect">
            <a:avLst/>
          </a:prstGeom>
          <a:solidFill>
            <a:srgbClr val="FFF8EA"/>
          </a:solidFill>
          <a:ln>
            <a:solidFill>
              <a:srgbClr val="FFF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E38B86B2-D33B-187E-90D8-4533A23E46AF}"/>
              </a:ext>
            </a:extLst>
          </p:cNvPr>
          <p:cNvSpPr/>
          <p:nvPr/>
        </p:nvSpPr>
        <p:spPr>
          <a:xfrm>
            <a:off x="6177802" y="1880581"/>
            <a:ext cx="5895665" cy="2079794"/>
          </a:xfrm>
          <a:prstGeom prst="rect">
            <a:avLst/>
          </a:prstGeom>
          <a:solidFill>
            <a:srgbClr val="FFF8EA"/>
          </a:solidFill>
          <a:ln>
            <a:solidFill>
              <a:srgbClr val="FFF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604527B-63AD-E7B8-6BE9-ED2579B6A854}"/>
              </a:ext>
            </a:extLst>
          </p:cNvPr>
          <p:cNvSpPr/>
          <p:nvPr/>
        </p:nvSpPr>
        <p:spPr>
          <a:xfrm>
            <a:off x="3148167" y="4015425"/>
            <a:ext cx="5895665" cy="2079794"/>
          </a:xfrm>
          <a:prstGeom prst="rect">
            <a:avLst/>
          </a:prstGeom>
          <a:solidFill>
            <a:srgbClr val="FFF8EA"/>
          </a:solidFill>
          <a:ln>
            <a:solidFill>
              <a:srgbClr val="FFF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45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4D87F3B0-4C5E-E3BB-83D8-C1C5349FD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9C070-B614-0F1D-57EA-E52311EF81EC}"/>
              </a:ext>
            </a:extLst>
          </p:cNvPr>
          <p:cNvSpPr>
            <a:spLocks noGrp="1"/>
          </p:cNvSpPr>
          <p:nvPr>
            <p:ph type="title"/>
          </p:nvPr>
        </p:nvSpPr>
        <p:spPr/>
        <p:txBody>
          <a:bodyPr/>
          <a:lstStyle/>
          <a:p>
            <a:r>
              <a:rPr lang="en-US"/>
              <a:t>Opportunities Within our P&amp;P Program</a:t>
            </a:r>
          </a:p>
        </p:txBody>
      </p:sp>
      <p:graphicFrame>
        <p:nvGraphicFramePr>
          <p:cNvPr id="17" name="Diagram 16">
            <a:extLst>
              <a:ext uri="{FF2B5EF4-FFF2-40B4-BE49-F238E27FC236}">
                <a16:creationId xmlns:a16="http://schemas.microsoft.com/office/drawing/2014/main" id="{659BDF70-75B1-176B-9BDF-AC210F6D5F45}"/>
              </a:ext>
            </a:extLst>
          </p:cNvPr>
          <p:cNvGraphicFramePr/>
          <p:nvPr/>
        </p:nvGraphicFramePr>
        <p:xfrm>
          <a:off x="200335" y="1899778"/>
          <a:ext cx="11873132" cy="4121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5B5680C8-EA9B-7359-586C-BC7ECA9E9069}"/>
              </a:ext>
            </a:extLst>
          </p:cNvPr>
          <p:cNvSpPr/>
          <p:nvPr/>
        </p:nvSpPr>
        <p:spPr>
          <a:xfrm>
            <a:off x="200335" y="1886899"/>
            <a:ext cx="5895665" cy="2079794"/>
          </a:xfrm>
          <a:prstGeom prst="rect">
            <a:avLst/>
          </a:prstGeom>
          <a:solidFill>
            <a:srgbClr val="FFF8EA"/>
          </a:solidFill>
          <a:ln>
            <a:solidFill>
              <a:srgbClr val="FFF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D15A9D8-D21B-6FBE-D63A-7D88BEBABBB6}"/>
              </a:ext>
            </a:extLst>
          </p:cNvPr>
          <p:cNvSpPr/>
          <p:nvPr/>
        </p:nvSpPr>
        <p:spPr>
          <a:xfrm>
            <a:off x="6177802" y="1880581"/>
            <a:ext cx="5895665" cy="2079794"/>
          </a:xfrm>
          <a:prstGeom prst="rect">
            <a:avLst/>
          </a:prstGeom>
          <a:solidFill>
            <a:srgbClr val="FFF8EA"/>
          </a:solidFill>
          <a:ln>
            <a:solidFill>
              <a:srgbClr val="FFF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2CDD058-61FF-133C-19AC-6E52176178B0}"/>
              </a:ext>
            </a:extLst>
          </p:cNvPr>
          <p:cNvSpPr/>
          <p:nvPr/>
        </p:nvSpPr>
        <p:spPr>
          <a:xfrm>
            <a:off x="3148167" y="4015425"/>
            <a:ext cx="5895665" cy="2079794"/>
          </a:xfrm>
          <a:prstGeom prst="rect">
            <a:avLst/>
          </a:prstGeom>
          <a:solidFill>
            <a:srgbClr val="FFF8EA"/>
          </a:solidFill>
          <a:ln>
            <a:solidFill>
              <a:srgbClr val="FFF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7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56EFCC84-47AB-D062-8619-2571A08B3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A66B5-65B5-B4A4-16E7-9115D44B8081}"/>
              </a:ext>
            </a:extLst>
          </p:cNvPr>
          <p:cNvSpPr>
            <a:spLocks noGrp="1"/>
          </p:cNvSpPr>
          <p:nvPr>
            <p:ph type="title"/>
          </p:nvPr>
        </p:nvSpPr>
        <p:spPr/>
        <p:txBody>
          <a:bodyPr/>
          <a:lstStyle/>
          <a:p>
            <a:r>
              <a:rPr lang="en-US"/>
              <a:t>A Ph.D. in Physiology &amp; Pharmacology: Expectations vs. Reality</a:t>
            </a:r>
          </a:p>
        </p:txBody>
      </p:sp>
      <p:sp>
        <p:nvSpPr>
          <p:cNvPr id="6" name="Text Placeholder 5">
            <a:extLst>
              <a:ext uri="{FF2B5EF4-FFF2-40B4-BE49-F238E27FC236}">
                <a16:creationId xmlns:a16="http://schemas.microsoft.com/office/drawing/2014/main" id="{83B42280-8A30-FA4E-0968-6DA93E097A17}"/>
              </a:ext>
            </a:extLst>
          </p:cNvPr>
          <p:cNvSpPr>
            <a:spLocks noGrp="1"/>
          </p:cNvSpPr>
          <p:nvPr>
            <p:ph type="body" idx="1"/>
          </p:nvPr>
        </p:nvSpPr>
        <p:spPr>
          <a:xfrm>
            <a:off x="839788" y="1916951"/>
            <a:ext cx="5157787" cy="823912"/>
          </a:xfrm>
        </p:spPr>
        <p:txBody>
          <a:bodyPr anchor="ctr">
            <a:normAutofit/>
          </a:bodyPr>
          <a:lstStyle/>
          <a:p>
            <a:pPr algn="ctr"/>
            <a:r>
              <a:rPr lang="en-US" sz="3200"/>
              <a:t>What I Expected</a:t>
            </a:r>
          </a:p>
        </p:txBody>
      </p:sp>
      <p:sp>
        <p:nvSpPr>
          <p:cNvPr id="3" name="Content Placeholder 2">
            <a:extLst>
              <a:ext uri="{FF2B5EF4-FFF2-40B4-BE49-F238E27FC236}">
                <a16:creationId xmlns:a16="http://schemas.microsoft.com/office/drawing/2014/main" id="{84EDF6F6-8622-FC42-5EB0-8E4FB9B2EF43}"/>
              </a:ext>
            </a:extLst>
          </p:cNvPr>
          <p:cNvSpPr>
            <a:spLocks noGrp="1"/>
          </p:cNvSpPr>
          <p:nvPr>
            <p:ph sz="half" idx="2"/>
          </p:nvPr>
        </p:nvSpPr>
        <p:spPr>
          <a:xfrm>
            <a:off x="839788" y="2726795"/>
            <a:ext cx="5157787" cy="3684588"/>
          </a:xfrm>
        </p:spPr>
        <p:txBody>
          <a:bodyPr/>
          <a:lstStyle/>
          <a:p>
            <a:r>
              <a:rPr lang="en-US"/>
              <a:t>Mostly classes</a:t>
            </a:r>
          </a:p>
          <a:p>
            <a:r>
              <a:rPr lang="en-US"/>
              <a:t>Learning information</a:t>
            </a:r>
          </a:p>
          <a:p>
            <a:r>
              <a:rPr lang="en-US"/>
              <a:t>Clear answers</a:t>
            </a:r>
          </a:p>
          <a:p>
            <a:r>
              <a:rPr lang="en-US"/>
              <a:t>Individual work</a:t>
            </a:r>
          </a:p>
          <a:p>
            <a:r>
              <a:rPr lang="en-US"/>
              <a:t>Success = perfect results</a:t>
            </a:r>
          </a:p>
          <a:p>
            <a:pPr lvl="1"/>
            <a:endParaRPr lang="en-US"/>
          </a:p>
        </p:txBody>
      </p:sp>
      <p:sp>
        <p:nvSpPr>
          <p:cNvPr id="7" name="Text Placeholder 6">
            <a:extLst>
              <a:ext uri="{FF2B5EF4-FFF2-40B4-BE49-F238E27FC236}">
                <a16:creationId xmlns:a16="http://schemas.microsoft.com/office/drawing/2014/main" id="{EDDFEAB1-36DD-FEC2-4F50-5CD42307928F}"/>
              </a:ext>
            </a:extLst>
          </p:cNvPr>
          <p:cNvSpPr>
            <a:spLocks noGrp="1"/>
          </p:cNvSpPr>
          <p:nvPr>
            <p:ph type="body" sz="quarter" idx="3"/>
          </p:nvPr>
        </p:nvSpPr>
        <p:spPr>
          <a:xfrm>
            <a:off x="6172200" y="1916951"/>
            <a:ext cx="5183188" cy="823912"/>
          </a:xfrm>
        </p:spPr>
        <p:txBody>
          <a:bodyPr anchor="ctr">
            <a:normAutofit/>
          </a:bodyPr>
          <a:lstStyle/>
          <a:p>
            <a:pPr algn="ctr"/>
            <a:r>
              <a:rPr lang="en-US" sz="3200"/>
              <a:t>What I Learned</a:t>
            </a:r>
          </a:p>
        </p:txBody>
      </p:sp>
      <p:sp>
        <p:nvSpPr>
          <p:cNvPr id="8" name="Content Placeholder 7">
            <a:extLst>
              <a:ext uri="{FF2B5EF4-FFF2-40B4-BE49-F238E27FC236}">
                <a16:creationId xmlns:a16="http://schemas.microsoft.com/office/drawing/2014/main" id="{D7BE9334-598D-37B3-8C6B-C7650B955C26}"/>
              </a:ext>
            </a:extLst>
          </p:cNvPr>
          <p:cNvSpPr>
            <a:spLocks noGrp="1"/>
          </p:cNvSpPr>
          <p:nvPr>
            <p:ph sz="quarter" idx="4"/>
          </p:nvPr>
        </p:nvSpPr>
        <p:spPr>
          <a:xfrm>
            <a:off x="6172200" y="2726795"/>
            <a:ext cx="5183188" cy="3684588"/>
          </a:xfrm>
        </p:spPr>
        <p:txBody>
          <a:bodyPr/>
          <a:lstStyle/>
          <a:p>
            <a:r>
              <a:rPr lang="en-US"/>
              <a:t>Mostly research </a:t>
            </a:r>
          </a:p>
          <a:p>
            <a:r>
              <a:rPr lang="en-US"/>
              <a:t>Creating knowledge</a:t>
            </a:r>
          </a:p>
          <a:p>
            <a:r>
              <a:rPr lang="en-US"/>
              <a:t>Constant uncertainty</a:t>
            </a:r>
          </a:p>
          <a:p>
            <a:r>
              <a:rPr lang="en-US"/>
              <a:t>Team science</a:t>
            </a:r>
          </a:p>
          <a:p>
            <a:r>
              <a:rPr lang="en-US"/>
              <a:t>Success = interpreting findings</a:t>
            </a:r>
          </a:p>
        </p:txBody>
      </p:sp>
      <p:sp>
        <p:nvSpPr>
          <p:cNvPr id="5" name="TextBox 4">
            <a:extLst>
              <a:ext uri="{FF2B5EF4-FFF2-40B4-BE49-F238E27FC236}">
                <a16:creationId xmlns:a16="http://schemas.microsoft.com/office/drawing/2014/main" id="{C881F2F9-E6E0-38BD-3CF5-6093CB35BC51}"/>
              </a:ext>
            </a:extLst>
          </p:cNvPr>
          <p:cNvSpPr txBox="1"/>
          <p:nvPr/>
        </p:nvSpPr>
        <p:spPr>
          <a:xfrm>
            <a:off x="363415" y="5311687"/>
            <a:ext cx="11465169" cy="830997"/>
          </a:xfrm>
          <a:prstGeom prst="rect">
            <a:avLst/>
          </a:prstGeom>
          <a:noFill/>
          <a:ln w="57150">
            <a:solidFill>
              <a:srgbClr val="C47548"/>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A Ph.D. isn't just about becoming an expert in physiology and pharmacology—it's about becoming a resilient problem solver.</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78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32435-78BE-45D5-89CF-CD1557967FE5}"/>
              </a:ext>
            </a:extLst>
          </p:cNvPr>
          <p:cNvSpPr>
            <a:spLocks noGrp="1"/>
          </p:cNvSpPr>
          <p:nvPr>
            <p:ph type="title"/>
          </p:nvPr>
        </p:nvSpPr>
        <p:spPr/>
        <p:txBody>
          <a:bodyPr/>
          <a:lstStyle/>
          <a:p>
            <a:r>
              <a:rPr lang="en-US"/>
              <a:t>Advice for Future Ph.D. Candidates </a:t>
            </a:r>
            <a:br>
              <a:rPr lang="en-US"/>
            </a:br>
            <a:r>
              <a:rPr lang="en-US"/>
              <a:t>in Physiology &amp; Pharmacology</a:t>
            </a:r>
          </a:p>
        </p:txBody>
      </p:sp>
      <p:sp>
        <p:nvSpPr>
          <p:cNvPr id="3" name="Content Placeholder 2">
            <a:extLst>
              <a:ext uri="{FF2B5EF4-FFF2-40B4-BE49-F238E27FC236}">
                <a16:creationId xmlns:a16="http://schemas.microsoft.com/office/drawing/2014/main" id="{3BC5286E-83A0-C522-B11D-16BBD039942B}"/>
              </a:ext>
            </a:extLst>
          </p:cNvPr>
          <p:cNvSpPr>
            <a:spLocks noGrp="1"/>
          </p:cNvSpPr>
          <p:nvPr>
            <p:ph idx="1"/>
          </p:nvPr>
        </p:nvSpPr>
        <p:spPr>
          <a:xfrm>
            <a:off x="838200" y="2084831"/>
            <a:ext cx="10515600" cy="4092131"/>
          </a:xfrm>
        </p:spPr>
        <p:txBody>
          <a:bodyPr>
            <a:normAutofit/>
          </a:bodyPr>
          <a:lstStyle/>
          <a:p>
            <a:r>
              <a:rPr lang="en-US" dirty="0"/>
              <a:t>Find mentors early</a:t>
            </a:r>
          </a:p>
          <a:p>
            <a:r>
              <a:rPr lang="en-US" dirty="0"/>
              <a:t>Be curious - you don’t need all the answers</a:t>
            </a:r>
          </a:p>
          <a:p>
            <a:r>
              <a:rPr lang="en-US" dirty="0"/>
              <a:t>Failure is part of the process</a:t>
            </a:r>
          </a:p>
          <a:p>
            <a:r>
              <a:rPr lang="en-US" dirty="0"/>
              <a:t>Ask questions – even when it is intimidating</a:t>
            </a:r>
          </a:p>
          <a:p>
            <a:r>
              <a:rPr lang="en-US" dirty="0"/>
              <a:t>Focus on growth, not perfection</a:t>
            </a:r>
          </a:p>
          <a:p>
            <a:r>
              <a:rPr lang="en-US" dirty="0"/>
              <a:t>Build a support system </a:t>
            </a:r>
          </a:p>
          <a:p>
            <a:endParaRPr lang="en-US" dirty="0"/>
          </a:p>
          <a:p>
            <a:pPr marL="0" indent="0" algn="ctr">
              <a:buNone/>
            </a:pPr>
            <a:endParaRPr lang="en-US" sz="3000" b="1" dirty="0"/>
          </a:p>
          <a:p>
            <a:pPr lvl="1"/>
            <a:endParaRPr lang="en-US" dirty="0"/>
          </a:p>
        </p:txBody>
      </p:sp>
      <p:sp>
        <p:nvSpPr>
          <p:cNvPr id="8" name="TextBox 7">
            <a:extLst>
              <a:ext uri="{FF2B5EF4-FFF2-40B4-BE49-F238E27FC236}">
                <a16:creationId xmlns:a16="http://schemas.microsoft.com/office/drawing/2014/main" id="{8F1D6B0D-2104-1F6C-0CD5-2290B4D4DBAF}"/>
              </a:ext>
            </a:extLst>
          </p:cNvPr>
          <p:cNvSpPr txBox="1"/>
          <p:nvPr/>
        </p:nvSpPr>
        <p:spPr>
          <a:xfrm>
            <a:off x="0" y="5255383"/>
            <a:ext cx="12073467" cy="867930"/>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You will learn the tools necessary to investigate how drugs influence normal physiology and disease states.</a:t>
            </a:r>
          </a:p>
        </p:txBody>
      </p:sp>
    </p:spTree>
    <p:extLst>
      <p:ext uri="{BB962C8B-B14F-4D97-AF65-F5344CB8AC3E}">
        <p14:creationId xmlns:p14="http://schemas.microsoft.com/office/powerpoint/2010/main" val="193074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D1083449-3D37-E84C-21CC-19C9CCE945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C76C8F-0020-CB7A-3A50-39ED2041616B}"/>
              </a:ext>
            </a:extLst>
          </p:cNvPr>
          <p:cNvSpPr>
            <a:spLocks noGrp="1"/>
          </p:cNvSpPr>
          <p:nvPr>
            <p:ph type="title"/>
          </p:nvPr>
        </p:nvSpPr>
        <p:spPr/>
        <p:txBody>
          <a:bodyPr/>
          <a:lstStyle/>
          <a:p>
            <a:r>
              <a:rPr lang="en-US"/>
              <a:t>Contact Information</a:t>
            </a:r>
          </a:p>
        </p:txBody>
      </p:sp>
      <p:sp>
        <p:nvSpPr>
          <p:cNvPr id="3" name="Content Placeholder 2">
            <a:extLst>
              <a:ext uri="{FF2B5EF4-FFF2-40B4-BE49-F238E27FC236}">
                <a16:creationId xmlns:a16="http://schemas.microsoft.com/office/drawing/2014/main" id="{F34BF517-499A-136E-9473-36131CCCD565}"/>
              </a:ext>
            </a:extLst>
          </p:cNvPr>
          <p:cNvSpPr>
            <a:spLocks noGrp="1"/>
          </p:cNvSpPr>
          <p:nvPr>
            <p:ph idx="1"/>
          </p:nvPr>
        </p:nvSpPr>
        <p:spPr/>
        <p:txBody>
          <a:bodyPr/>
          <a:lstStyle/>
          <a:p>
            <a:r>
              <a:rPr lang="en-US" dirty="0"/>
              <a:t>Jacqueline (Jackie) Vazquez</a:t>
            </a:r>
          </a:p>
          <a:p>
            <a:r>
              <a:rPr lang="en-US" dirty="0"/>
              <a:t>Expected Defense: December 2026</a:t>
            </a:r>
          </a:p>
          <a:p>
            <a:r>
              <a:rPr lang="en-US" dirty="0">
                <a:hlinkClick r:id="rId2"/>
              </a:rPr>
              <a:t>vazquezj3@livemail.uthscsa.edu</a:t>
            </a:r>
            <a:endParaRPr lang="en-US" dirty="0"/>
          </a:p>
          <a:p>
            <a:endParaRPr lang="en-US" dirty="0"/>
          </a:p>
          <a:p>
            <a:pPr marL="0" indent="0">
              <a:buNone/>
            </a:pPr>
            <a:r>
              <a:rPr lang="en-US" dirty="0"/>
              <a:t>Thank you for attending today!</a:t>
            </a:r>
          </a:p>
          <a:p>
            <a:pPr marL="0" indent="0">
              <a:buNone/>
            </a:pPr>
            <a:r>
              <a:rPr lang="en-US" dirty="0"/>
              <a:t>You are one step closer to a Ph.D. in P&amp;P</a:t>
            </a:r>
          </a:p>
          <a:p>
            <a:pPr marL="0" indent="0">
              <a:buNone/>
            </a:pPr>
            <a:endParaRPr lang="en-US" dirty="0"/>
          </a:p>
          <a:p>
            <a:endParaRPr lang="en-US" dirty="0"/>
          </a:p>
          <a:p>
            <a:pPr lvl="1"/>
            <a:endParaRPr lang="en-US" dirty="0"/>
          </a:p>
        </p:txBody>
      </p:sp>
      <p:pic>
        <p:nvPicPr>
          <p:cNvPr id="5" name="Picture 4">
            <a:extLst>
              <a:ext uri="{FF2B5EF4-FFF2-40B4-BE49-F238E27FC236}">
                <a16:creationId xmlns:a16="http://schemas.microsoft.com/office/drawing/2014/main" id="{C273ACA0-B7E9-E1FC-7CBD-EB8B76BE7F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800" y="1756134"/>
            <a:ext cx="4113863" cy="3677026"/>
          </a:xfrm>
          <a:prstGeom prst="rect">
            <a:avLst/>
          </a:prstGeom>
        </p:spPr>
      </p:pic>
      <p:sp>
        <p:nvSpPr>
          <p:cNvPr id="8" name="TextBox 7">
            <a:extLst>
              <a:ext uri="{FF2B5EF4-FFF2-40B4-BE49-F238E27FC236}">
                <a16:creationId xmlns:a16="http://schemas.microsoft.com/office/drawing/2014/main" id="{2BB53F75-0A4F-5AA5-F36F-8B3FD8489DCB}"/>
              </a:ext>
            </a:extLst>
          </p:cNvPr>
          <p:cNvSpPr txBox="1"/>
          <p:nvPr/>
        </p:nvSpPr>
        <p:spPr>
          <a:xfrm>
            <a:off x="537943" y="5455524"/>
            <a:ext cx="111161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"What question could you spend a lifetime trying to answer?"</a:t>
            </a:r>
          </a:p>
        </p:txBody>
      </p:sp>
      <p:sp>
        <p:nvSpPr>
          <p:cNvPr id="4" name="Title 1">
            <a:extLst>
              <a:ext uri="{FF2B5EF4-FFF2-40B4-BE49-F238E27FC236}">
                <a16:creationId xmlns:a16="http://schemas.microsoft.com/office/drawing/2014/main" id="{710F67B8-FE34-D9DB-4C95-2D8861A2EF50}"/>
              </a:ext>
            </a:extLst>
          </p:cNvPr>
          <p:cNvSpPr txBox="1">
            <a:spLocks/>
          </p:cNvSpPr>
          <p:nvPr/>
        </p:nvSpPr>
        <p:spPr>
          <a:xfrm>
            <a:off x="7618962" y="1672264"/>
            <a:ext cx="1810408" cy="597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Light" panose="020F0302020204030204"/>
                <a:ea typeface="+mj-ea"/>
                <a:cs typeface="+mj-cs"/>
              </a:rPr>
              <a:t>LinkedIn</a:t>
            </a:r>
          </a:p>
        </p:txBody>
      </p:sp>
    </p:spTree>
    <p:extLst>
      <p:ext uri="{BB962C8B-B14F-4D97-AF65-F5344CB8AC3E}">
        <p14:creationId xmlns:p14="http://schemas.microsoft.com/office/powerpoint/2010/main" val="2509783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4E470BD9-AE2F-4145-BC99-FC955A9E9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F5516C-FF56-0758-CBCB-2CA3BB2401FE}"/>
              </a:ext>
            </a:extLst>
          </p:cNvPr>
          <p:cNvSpPr>
            <a:spLocks noGrp="1"/>
          </p:cNvSpPr>
          <p:nvPr>
            <p:ph type="title"/>
          </p:nvPr>
        </p:nvSpPr>
        <p:spPr>
          <a:xfrm>
            <a:off x="838200" y="1188990"/>
            <a:ext cx="10515600" cy="1325563"/>
          </a:xfrm>
        </p:spPr>
        <p:txBody>
          <a:bodyPr>
            <a:normAutofit fontScale="90000"/>
          </a:bodyPr>
          <a:lstStyle/>
          <a:p>
            <a:r>
              <a:rPr lang="en-US" b="1" dirty="0"/>
              <a:t>From Combat Casualty Care to Integrated Biomedical Sciences: A Nontraditional PhD Path in Physiology &amp; Pharmacology</a:t>
            </a:r>
          </a:p>
        </p:txBody>
      </p:sp>
      <p:sp>
        <p:nvSpPr>
          <p:cNvPr id="5" name="Content Placeholder 4">
            <a:extLst>
              <a:ext uri="{FF2B5EF4-FFF2-40B4-BE49-F238E27FC236}">
                <a16:creationId xmlns:a16="http://schemas.microsoft.com/office/drawing/2014/main" id="{DD1CE3D9-AC94-F2E0-2287-78541F480461}"/>
              </a:ext>
            </a:extLst>
          </p:cNvPr>
          <p:cNvSpPr>
            <a:spLocks noGrp="1"/>
          </p:cNvSpPr>
          <p:nvPr>
            <p:ph idx="1"/>
          </p:nvPr>
        </p:nvSpPr>
        <p:spPr>
          <a:xfrm>
            <a:off x="838200" y="3337548"/>
            <a:ext cx="10515600" cy="2683001"/>
          </a:xfrm>
        </p:spPr>
        <p:txBody>
          <a:bodyPr/>
          <a:lstStyle/>
          <a:p>
            <a:pPr marL="0" indent="0" algn="ctr">
              <a:buNone/>
            </a:pPr>
            <a:r>
              <a:rPr lang="en-US" dirty="0"/>
              <a:t>(Drew) Gilbert Andrew Pratt, III, MS</a:t>
            </a:r>
          </a:p>
          <a:p>
            <a:pPr marL="0" indent="0" algn="ctr">
              <a:buNone/>
            </a:pPr>
            <a:r>
              <a:rPr lang="en-US" dirty="0"/>
              <a:t>5</a:t>
            </a:r>
            <a:r>
              <a:rPr lang="en-US" baseline="30000" dirty="0"/>
              <a:t>th</a:t>
            </a:r>
            <a:r>
              <a:rPr lang="en-US" dirty="0"/>
              <a:t> Year PhD Candidate</a:t>
            </a:r>
          </a:p>
          <a:p>
            <a:pPr marL="0" indent="0" algn="ctr">
              <a:buNone/>
            </a:pPr>
            <a:r>
              <a:rPr lang="en-US" dirty="0"/>
              <a:t>Laboratory of Susannah E. Nicholson, MD, MS, FACS</a:t>
            </a:r>
          </a:p>
          <a:p>
            <a:pPr marL="0" indent="0" algn="ctr">
              <a:buNone/>
            </a:pPr>
            <a:r>
              <a:rPr lang="en-US" dirty="0"/>
              <a:t>Division of Trauma and Emergency Surgery, Department of Surgery</a:t>
            </a:r>
          </a:p>
          <a:p>
            <a:pPr marL="0" indent="0" algn="ctr">
              <a:buNone/>
            </a:pPr>
            <a:r>
              <a:rPr lang="en-US" dirty="0"/>
              <a:t>UT Health San Antonio</a:t>
            </a:r>
          </a:p>
        </p:txBody>
      </p:sp>
    </p:spTree>
    <p:extLst>
      <p:ext uri="{BB962C8B-B14F-4D97-AF65-F5344CB8AC3E}">
        <p14:creationId xmlns:p14="http://schemas.microsoft.com/office/powerpoint/2010/main" val="1969101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44C2CB0B-533F-E3E1-0D4F-055136EA09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5B23F2-2AD3-CB27-B0D2-32BFDE03FB93}"/>
              </a:ext>
            </a:extLst>
          </p:cNvPr>
          <p:cNvSpPr>
            <a:spLocks noGrp="1"/>
          </p:cNvSpPr>
          <p:nvPr>
            <p:ph type="title"/>
          </p:nvPr>
        </p:nvSpPr>
        <p:spPr/>
        <p:txBody>
          <a:bodyPr/>
          <a:lstStyle/>
          <a:p>
            <a:r>
              <a:rPr lang="en-US" b="1" dirty="0"/>
              <a:t>My Background</a:t>
            </a:r>
          </a:p>
        </p:txBody>
      </p:sp>
      <p:pic>
        <p:nvPicPr>
          <p:cNvPr id="7" name="Content Placeholder 6">
            <a:extLst>
              <a:ext uri="{FF2B5EF4-FFF2-40B4-BE49-F238E27FC236}">
                <a16:creationId xmlns:a16="http://schemas.microsoft.com/office/drawing/2014/main" id="{2180952C-3310-DC66-69F2-94C8CB6612E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27998" y="1381125"/>
            <a:ext cx="7447195" cy="4919663"/>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392CC307-EC4A-4EFE-6F03-F7357DE68D01}"/>
              </a:ext>
            </a:extLst>
          </p:cNvPr>
          <p:cNvSpPr txBox="1"/>
          <p:nvPr/>
        </p:nvSpPr>
        <p:spPr>
          <a:xfrm>
            <a:off x="5214796" y="6369764"/>
            <a:ext cx="446039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Marjah, Helmand Province, Afghanistan; U.S. Marine Corps IED casualty evacuation</a:t>
            </a:r>
          </a:p>
        </p:txBody>
      </p:sp>
    </p:spTree>
    <p:extLst>
      <p:ext uri="{BB962C8B-B14F-4D97-AF65-F5344CB8AC3E}">
        <p14:creationId xmlns:p14="http://schemas.microsoft.com/office/powerpoint/2010/main" val="17482633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9688D031-0398-D52B-91F6-5470B69DB75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D134A3D-CA3D-7EF9-63C3-ACE26707E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194" y="4016644"/>
            <a:ext cx="4259896" cy="2768932"/>
          </a:xfrm>
          <a:prstGeom prst="rect">
            <a:avLst/>
          </a:prstGeom>
          <a:ln>
            <a:noFill/>
          </a:ln>
          <a:effectLst>
            <a:softEdge rad="112500"/>
          </a:effectLst>
        </p:spPr>
      </p:pic>
      <p:pic>
        <p:nvPicPr>
          <p:cNvPr id="12" name="Picture 11">
            <a:extLst>
              <a:ext uri="{FF2B5EF4-FFF2-40B4-BE49-F238E27FC236}">
                <a16:creationId xmlns:a16="http://schemas.microsoft.com/office/drawing/2014/main" id="{2EC9ADAB-4C3E-DCB3-FF67-B78A289BB0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4028" y="1389020"/>
            <a:ext cx="3512502" cy="2689258"/>
          </a:xfrm>
          <a:prstGeom prst="rect">
            <a:avLst/>
          </a:prstGeom>
          <a:ln>
            <a:noFill/>
          </a:ln>
          <a:effectLst>
            <a:softEdge rad="112500"/>
          </a:effectLst>
        </p:spPr>
      </p:pic>
      <p:pic>
        <p:nvPicPr>
          <p:cNvPr id="9" name="Picture 8" descr="A wrecked vehicle in a field&#10;&#10;AI-generated content may be incorrect.">
            <a:extLst>
              <a:ext uri="{FF2B5EF4-FFF2-40B4-BE49-F238E27FC236}">
                <a16:creationId xmlns:a16="http://schemas.microsoft.com/office/drawing/2014/main" id="{827CEFA8-A765-F93B-3E6C-84C637B053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194" y="1389019"/>
            <a:ext cx="4767835" cy="2681907"/>
          </a:xfrm>
          <a:prstGeom prst="rect">
            <a:avLst/>
          </a:prstGeom>
          <a:ln>
            <a:noFill/>
          </a:ln>
          <a:effectLst>
            <a:softEdge rad="112500"/>
          </a:effectLst>
        </p:spPr>
      </p:pic>
      <p:sp>
        <p:nvSpPr>
          <p:cNvPr id="13" name="Title 1">
            <a:extLst>
              <a:ext uri="{FF2B5EF4-FFF2-40B4-BE49-F238E27FC236}">
                <a16:creationId xmlns:a16="http://schemas.microsoft.com/office/drawing/2014/main" id="{43739C38-CDF8-536B-49F5-B1A6CF42B11B}"/>
              </a:ext>
            </a:extLst>
          </p:cNvPr>
          <p:cNvSpPr>
            <a:spLocks noGrp="1"/>
          </p:cNvSpPr>
          <p:nvPr>
            <p:ph type="title"/>
          </p:nvPr>
        </p:nvSpPr>
        <p:spPr>
          <a:xfrm>
            <a:off x="838200" y="365125"/>
            <a:ext cx="10515600" cy="1325563"/>
          </a:xfrm>
        </p:spPr>
        <p:txBody>
          <a:bodyPr/>
          <a:lstStyle/>
          <a:p>
            <a:r>
              <a:rPr lang="en-US" b="1" dirty="0"/>
              <a:t>My Research Focus</a:t>
            </a:r>
          </a:p>
        </p:txBody>
      </p:sp>
      <p:pic>
        <p:nvPicPr>
          <p:cNvPr id="16" name="Picture 15">
            <a:extLst>
              <a:ext uri="{FF2B5EF4-FFF2-40B4-BE49-F238E27FC236}">
                <a16:creationId xmlns:a16="http://schemas.microsoft.com/office/drawing/2014/main" id="{3B1769A9-5A53-88B9-A1F0-4CC02720BD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2747" y="4078278"/>
            <a:ext cx="4058863" cy="2710072"/>
          </a:xfrm>
          <a:prstGeom prst="rect">
            <a:avLst/>
          </a:prstGeom>
          <a:ln>
            <a:noFill/>
          </a:ln>
          <a:effectLst>
            <a:softEdge rad="112500"/>
          </a:effectLst>
        </p:spPr>
      </p:pic>
    </p:spTree>
    <p:extLst>
      <p:ext uri="{BB962C8B-B14F-4D97-AF65-F5344CB8AC3E}">
        <p14:creationId xmlns:p14="http://schemas.microsoft.com/office/powerpoint/2010/main" val="3354701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B984BB36-1D09-BFB1-D13D-98377B5A6C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10B50-51A0-04FF-4A08-1582B5170813}"/>
              </a:ext>
            </a:extLst>
          </p:cNvPr>
          <p:cNvSpPr>
            <a:spLocks noGrp="1"/>
          </p:cNvSpPr>
          <p:nvPr>
            <p:ph type="title"/>
          </p:nvPr>
        </p:nvSpPr>
        <p:spPr/>
        <p:txBody>
          <a:bodyPr/>
          <a:lstStyle/>
          <a:p>
            <a:r>
              <a:rPr lang="en-US" b="1" dirty="0"/>
              <a:t>Why the Physiology &amp; Pharmacology </a:t>
            </a:r>
            <a:br>
              <a:rPr lang="en-US" b="1" dirty="0"/>
            </a:br>
            <a:r>
              <a:rPr lang="en-US" b="1" dirty="0"/>
              <a:t>Discipline?</a:t>
            </a:r>
          </a:p>
        </p:txBody>
      </p:sp>
      <p:sp>
        <p:nvSpPr>
          <p:cNvPr id="6" name="Content Placeholder 5">
            <a:extLst>
              <a:ext uri="{FF2B5EF4-FFF2-40B4-BE49-F238E27FC236}">
                <a16:creationId xmlns:a16="http://schemas.microsoft.com/office/drawing/2014/main" id="{1E53573F-F2CF-050D-A515-455D8654CC50}"/>
              </a:ext>
            </a:extLst>
          </p:cNvPr>
          <p:cNvSpPr>
            <a:spLocks noGrp="1"/>
          </p:cNvSpPr>
          <p:nvPr>
            <p:ph idx="1"/>
          </p:nvPr>
        </p:nvSpPr>
        <p:spPr/>
        <p:txBody>
          <a:bodyPr/>
          <a:lstStyle/>
          <a:p>
            <a:endParaRPr lang="en-US" dirty="0"/>
          </a:p>
          <a:p>
            <a:pPr marL="0" indent="0">
              <a:buNone/>
            </a:pPr>
            <a:r>
              <a:rPr lang="en-US" dirty="0"/>
              <a:t>P&amp;P integrates whole-body physiology with molecular and therapeutic mechanisms</a:t>
            </a:r>
          </a:p>
          <a:p>
            <a:pPr marL="0" indent="0">
              <a:buNone/>
            </a:pPr>
            <a:endParaRPr lang="en-US" dirty="0"/>
          </a:p>
          <a:p>
            <a:pPr marL="0" indent="0">
              <a:buNone/>
            </a:pPr>
            <a:r>
              <a:rPr lang="en-US" dirty="0"/>
              <a:t>All the other disciplines within the IBMS program fit within a P&amp;P framework</a:t>
            </a:r>
          </a:p>
          <a:p>
            <a:pPr marL="0" indent="0">
              <a:buNone/>
            </a:pPr>
            <a:endParaRPr lang="en-US" dirty="0"/>
          </a:p>
          <a:p>
            <a:pPr marL="0" indent="0">
              <a:buNone/>
            </a:pPr>
            <a:r>
              <a:rPr lang="en-US" dirty="0"/>
              <a:t>Strong emphasis on scientific writing, presenting, and grant development</a:t>
            </a:r>
          </a:p>
        </p:txBody>
      </p:sp>
    </p:spTree>
    <p:extLst>
      <p:ext uri="{BB962C8B-B14F-4D97-AF65-F5344CB8AC3E}">
        <p14:creationId xmlns:p14="http://schemas.microsoft.com/office/powerpoint/2010/main" val="397334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fade">
                                      <p:cBhvr>
                                        <p:cTn id="1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CF3A0BAB-2CBD-8E2B-F578-A12A677CDC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8215A2-DDD4-1660-6B6C-5E45B0423CCD}"/>
              </a:ext>
            </a:extLst>
          </p:cNvPr>
          <p:cNvSpPr>
            <a:spLocks noGrp="1"/>
          </p:cNvSpPr>
          <p:nvPr>
            <p:ph type="title"/>
          </p:nvPr>
        </p:nvSpPr>
        <p:spPr/>
        <p:txBody>
          <a:bodyPr>
            <a:normAutofit/>
          </a:bodyPr>
          <a:lstStyle/>
          <a:p>
            <a:r>
              <a:rPr lang="en-US" b="1" dirty="0"/>
              <a:t>Why I Selected the Physiology &amp; </a:t>
            </a:r>
            <a:br>
              <a:rPr lang="en-US" b="1" dirty="0"/>
            </a:br>
            <a:r>
              <a:rPr lang="en-US" b="1" dirty="0"/>
              <a:t>Pharmacology Discipline</a:t>
            </a:r>
          </a:p>
        </p:txBody>
      </p:sp>
      <p:sp>
        <p:nvSpPr>
          <p:cNvPr id="6" name="Content Placeholder 5">
            <a:extLst>
              <a:ext uri="{FF2B5EF4-FFF2-40B4-BE49-F238E27FC236}">
                <a16:creationId xmlns:a16="http://schemas.microsoft.com/office/drawing/2014/main" id="{EBD2FC2B-F21A-CD6C-00C6-C3E6FF1DD311}"/>
              </a:ext>
            </a:extLst>
          </p:cNvPr>
          <p:cNvSpPr>
            <a:spLocks noGrp="1"/>
          </p:cNvSpPr>
          <p:nvPr>
            <p:ph idx="1"/>
          </p:nvPr>
        </p:nvSpPr>
        <p:spPr/>
        <p:txBody>
          <a:bodyPr/>
          <a:lstStyle/>
          <a:p>
            <a:pPr marL="0" indent="0">
              <a:buNone/>
            </a:pPr>
            <a:endParaRPr lang="en-US" dirty="0"/>
          </a:p>
          <a:p>
            <a:pPr marL="0" indent="0">
              <a:buNone/>
            </a:pPr>
            <a:r>
              <a:rPr lang="en-US" dirty="0"/>
              <a:t>Development of novel therapeutic strategies for injured patients</a:t>
            </a:r>
          </a:p>
          <a:p>
            <a:pPr marL="0" indent="0">
              <a:buNone/>
            </a:pPr>
            <a:endParaRPr lang="en-US" dirty="0"/>
          </a:p>
          <a:p>
            <a:pPr marL="0" indent="0">
              <a:buNone/>
            </a:pPr>
            <a:r>
              <a:rPr lang="en-US" dirty="0"/>
              <a:t>Discipline Specific Core Curriculum:</a:t>
            </a:r>
          </a:p>
          <a:p>
            <a:pPr marL="0" indent="0">
              <a:buNone/>
            </a:pPr>
            <a:r>
              <a:rPr lang="en-US" dirty="0"/>
              <a:t>	Principles of Pharmacology</a:t>
            </a:r>
          </a:p>
          <a:p>
            <a:pPr marL="0" indent="0">
              <a:buNone/>
            </a:pPr>
            <a:r>
              <a:rPr lang="en-US" dirty="0"/>
              <a:t>	Drug Discovery and Development </a:t>
            </a:r>
          </a:p>
        </p:txBody>
      </p:sp>
    </p:spTree>
    <p:extLst>
      <p:ext uri="{BB962C8B-B14F-4D97-AF65-F5344CB8AC3E}">
        <p14:creationId xmlns:p14="http://schemas.microsoft.com/office/powerpoint/2010/main" val="72586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4" end="4"/>
                                            </p:txEl>
                                          </p:spTgt>
                                        </p:tgtEl>
                                        <p:attrNameLst>
                                          <p:attrName>style.visibility</p:attrName>
                                        </p:attrNameLst>
                                      </p:cBhvr>
                                      <p:to>
                                        <p:strVal val="visible"/>
                                      </p:to>
                                    </p:set>
                                    <p:animEffect transition="in" filter="fade">
                                      <p:cBhvr>
                                        <p:cTn id="10" dur="500"/>
                                        <p:tgtEl>
                                          <p:spTgt spid="6">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animEffect transition="in" filter="fade">
                                      <p:cBhvr>
                                        <p:cTn id="13"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D86E02-CEEC-425A-9E09-CF74A1B9F12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9"/>
          <a:stretch/>
        </p:blipFill>
        <p:spPr>
          <a:xfrm>
            <a:off x="20" y="10"/>
            <a:ext cx="12191980" cy="6857990"/>
          </a:xfrm>
          <a:prstGeom prst="rect">
            <a:avLst/>
          </a:prstGeom>
          <a:ln w="22225" cmpd="thickThin">
            <a:solidFill>
              <a:schemeClr val="accent6">
                <a:lumMod val="50000"/>
              </a:schemeClr>
            </a:solidFill>
            <a:extLst>
              <a:ext uri="{C807C97D-BFC1-408E-A445-0C87EB9F89A2}">
                <ask:lineSketchStyleProps xmlns:ask="http://schemas.microsoft.com/office/drawing/2018/sketchyshapes">
                  <ask:type>
                    <ask:lineSketchNone/>
                  </ask:type>
                </ask:lineSketchStyleProps>
              </a:ext>
            </a:extLst>
          </a:ln>
        </p:spPr>
      </p:pic>
      <p:sp>
        <p:nvSpPr>
          <p:cNvPr id="6" name="Oval 5">
            <a:extLst>
              <a:ext uri="{FF2B5EF4-FFF2-40B4-BE49-F238E27FC236}">
                <a16:creationId xmlns:a16="http://schemas.microsoft.com/office/drawing/2014/main" id="{7C92237C-CBAF-4A0D-A6AC-5D3D0247C74D}"/>
              </a:ext>
            </a:extLst>
          </p:cNvPr>
          <p:cNvSpPr/>
          <p:nvPr/>
        </p:nvSpPr>
        <p:spPr>
          <a:xfrm>
            <a:off x="223491" y="1971338"/>
            <a:ext cx="2221535" cy="2209727"/>
          </a:xfrm>
          <a:prstGeom prst="ellipse">
            <a:avLst/>
          </a:prstGeom>
          <a:gradFill flip="none" rotWithShape="1">
            <a:gsLst>
              <a:gs pos="0">
                <a:srgbClr val="A89447">
                  <a:shade val="30000"/>
                  <a:satMod val="115000"/>
                </a:srgbClr>
              </a:gs>
              <a:gs pos="50000">
                <a:srgbClr val="A89447">
                  <a:shade val="67500"/>
                  <a:satMod val="115000"/>
                </a:srgbClr>
              </a:gs>
              <a:gs pos="100000">
                <a:srgbClr val="A89447">
                  <a:shade val="100000"/>
                  <a:satMod val="115000"/>
                </a:srgb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41682E8D-29D6-4F29-AEAE-0D7BE7C33B71}"/>
              </a:ext>
            </a:extLst>
          </p:cNvPr>
          <p:cNvSpPr/>
          <p:nvPr/>
        </p:nvSpPr>
        <p:spPr>
          <a:xfrm>
            <a:off x="778517" y="2395517"/>
            <a:ext cx="3776951" cy="3756876"/>
          </a:xfrm>
          <a:prstGeom prst="ellipse">
            <a:avLst/>
          </a:prstGeom>
          <a:gradFill flip="none" rotWithShape="1">
            <a:gsLst>
              <a:gs pos="0">
                <a:srgbClr val="903B27">
                  <a:shade val="30000"/>
                  <a:satMod val="115000"/>
                </a:srgbClr>
              </a:gs>
              <a:gs pos="50000">
                <a:srgbClr val="903B27">
                  <a:shade val="67500"/>
                  <a:satMod val="115000"/>
                </a:srgbClr>
              </a:gs>
              <a:gs pos="100000">
                <a:srgbClr val="903B27">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3822A5D-47E1-410A-B533-B4E9DF0E5156}"/>
              </a:ext>
            </a:extLst>
          </p:cNvPr>
          <p:cNvSpPr txBox="1"/>
          <p:nvPr/>
        </p:nvSpPr>
        <p:spPr>
          <a:xfrm>
            <a:off x="1382024" y="3443179"/>
            <a:ext cx="2569935" cy="1723549"/>
          </a:xfrm>
          <a:prstGeom prst="rect">
            <a:avLst/>
          </a:prstGeom>
          <a:noFill/>
        </p:spPr>
        <p:txBody>
          <a:bodyPr wrap="none" rtlCol="0">
            <a:spAutoFit/>
          </a:bodyPr>
          <a:lstStyle/>
          <a:p>
            <a:pPr algn="ctr"/>
            <a:r>
              <a:rPr lang="en-US" sz="4400" dirty="0">
                <a:solidFill>
                  <a:schemeClr val="bg1"/>
                </a:solidFill>
                <a:latin typeface="Arial" panose="020B0604020202020204" pitchFamily="34" charset="0"/>
                <a:cs typeface="Arial" panose="020B0604020202020204" pitchFamily="34" charset="0"/>
              </a:rPr>
              <a:t>Today’s</a:t>
            </a:r>
          </a:p>
          <a:p>
            <a:pPr algn="ctr"/>
            <a:r>
              <a:rPr lang="en-US" sz="4400" dirty="0">
                <a:solidFill>
                  <a:schemeClr val="bg1"/>
                </a:solidFill>
                <a:latin typeface="Arial" panose="020B0604020202020204" pitchFamily="34" charset="0"/>
                <a:cs typeface="Arial" panose="020B0604020202020204" pitchFamily="34" charset="0"/>
              </a:rPr>
              <a:t>Speakers</a:t>
            </a:r>
          </a:p>
          <a:p>
            <a:endParaRPr lang="en-US" dirty="0"/>
          </a:p>
        </p:txBody>
      </p:sp>
      <p:sp>
        <p:nvSpPr>
          <p:cNvPr id="9" name="TextBox 8">
            <a:extLst>
              <a:ext uri="{FF2B5EF4-FFF2-40B4-BE49-F238E27FC236}">
                <a16:creationId xmlns:a16="http://schemas.microsoft.com/office/drawing/2014/main" id="{7CC089AF-9213-4516-8188-A495AD4AEE2A}"/>
              </a:ext>
            </a:extLst>
          </p:cNvPr>
          <p:cNvSpPr txBox="1"/>
          <p:nvPr/>
        </p:nvSpPr>
        <p:spPr>
          <a:xfrm>
            <a:off x="4555466" y="1795796"/>
            <a:ext cx="6768372" cy="4770537"/>
          </a:xfrm>
          <a:prstGeom prst="rect">
            <a:avLst/>
          </a:prstGeom>
          <a:noFill/>
        </p:spPr>
        <p:txBody>
          <a:bodyPr wrap="square" rtlCol="0">
            <a:spAutoFit/>
          </a:bodyPr>
          <a:lstStyle/>
          <a:p>
            <a:r>
              <a:rPr lang="en-US" sz="2000" b="1" dirty="0"/>
              <a:t>Annie Smelter</a:t>
            </a:r>
            <a:r>
              <a:rPr lang="en-US" sz="2000" dirty="0"/>
              <a:t>, MD/PhD Candidate, </a:t>
            </a:r>
            <a:r>
              <a:rPr lang="en-US" sz="2000" dirty="0" err="1"/>
              <a:t>UTHSA</a:t>
            </a:r>
            <a:endParaRPr lang="en-US" sz="2000" dirty="0"/>
          </a:p>
          <a:p>
            <a:r>
              <a:rPr lang="en-US" sz="2000" i="1" dirty="0"/>
              <a:t>Bridging Bench and Bedside: The Role of Physiology and Pharmacology in Translational Research</a:t>
            </a:r>
            <a:endParaRPr lang="en-US" sz="2000" dirty="0"/>
          </a:p>
          <a:p>
            <a:r>
              <a:rPr lang="en-US" sz="2000" dirty="0"/>
              <a:t> </a:t>
            </a:r>
          </a:p>
          <a:p>
            <a:r>
              <a:rPr lang="en-US" sz="2000" b="1" dirty="0"/>
              <a:t>Jessie Alfaro</a:t>
            </a:r>
            <a:r>
              <a:rPr lang="en-US" sz="2000" dirty="0"/>
              <a:t>, DDS/PhD Candidate, </a:t>
            </a:r>
            <a:r>
              <a:rPr lang="en-US" sz="2000" dirty="0" err="1"/>
              <a:t>UTHSA</a:t>
            </a:r>
            <a:endParaRPr lang="en-US" sz="2000" dirty="0"/>
          </a:p>
          <a:p>
            <a:r>
              <a:rPr lang="en-US" sz="2000" i="1" dirty="0"/>
              <a:t>Expanding Your Horizons Through a Career as a Dentist-Scientist</a:t>
            </a:r>
            <a:endParaRPr lang="en-US" sz="2000" dirty="0"/>
          </a:p>
          <a:p>
            <a:r>
              <a:rPr lang="en-US" sz="2000" dirty="0"/>
              <a:t> </a:t>
            </a:r>
          </a:p>
          <a:p>
            <a:r>
              <a:rPr lang="en-US" sz="2000" b="1" dirty="0"/>
              <a:t>Jacqueline Vazquez</a:t>
            </a:r>
            <a:r>
              <a:rPr lang="en-US" sz="2000" dirty="0"/>
              <a:t>, PhD Candidate, </a:t>
            </a:r>
            <a:r>
              <a:rPr lang="en-US" sz="2000" dirty="0" err="1"/>
              <a:t>UTHSA</a:t>
            </a:r>
            <a:endParaRPr lang="en-US" sz="2000" dirty="0"/>
          </a:p>
          <a:p>
            <a:r>
              <a:rPr lang="en-US" sz="2000" i="1" dirty="0"/>
              <a:t>What I Wish I Knew About a PhD in Physiology and Pharmacology: The Challenges and Opportunities Ahead</a:t>
            </a:r>
            <a:endParaRPr lang="en-US" sz="2000" dirty="0"/>
          </a:p>
          <a:p>
            <a:r>
              <a:rPr lang="en-US" sz="2000" dirty="0"/>
              <a:t> </a:t>
            </a:r>
          </a:p>
          <a:p>
            <a:r>
              <a:rPr lang="en-US" sz="2000" b="1" dirty="0"/>
              <a:t>Gilbert “Drew” Pratt</a:t>
            </a:r>
            <a:r>
              <a:rPr lang="en-US" sz="2000" dirty="0"/>
              <a:t>, PhD Candidate, </a:t>
            </a:r>
            <a:r>
              <a:rPr lang="en-US" sz="2000" dirty="0" err="1"/>
              <a:t>UTHSA</a:t>
            </a:r>
            <a:endParaRPr lang="en-US" sz="2000" dirty="0"/>
          </a:p>
          <a:p>
            <a:r>
              <a:rPr lang="en-US" sz="2000" i="1" dirty="0"/>
              <a:t>From Combat Casualty Care to Integrated Biomedical Sciences: A Nontraditional PhD Path in Physiology &amp; Pharmacology</a:t>
            </a:r>
            <a:endParaRPr lang="en-US" sz="2000" dirty="0"/>
          </a:p>
          <a:p>
            <a:r>
              <a:rPr lang="en-US" sz="2400" dirty="0"/>
              <a:t> </a:t>
            </a:r>
          </a:p>
        </p:txBody>
      </p:sp>
    </p:spTree>
    <p:extLst>
      <p:ext uri="{BB962C8B-B14F-4D97-AF65-F5344CB8AC3E}">
        <p14:creationId xmlns:p14="http://schemas.microsoft.com/office/powerpoint/2010/main" val="2451897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32435-78BE-45D5-89CF-CD1557967FE5}"/>
              </a:ext>
            </a:extLst>
          </p:cNvPr>
          <p:cNvSpPr>
            <a:spLocks noGrp="1"/>
          </p:cNvSpPr>
          <p:nvPr>
            <p:ph type="title"/>
          </p:nvPr>
        </p:nvSpPr>
        <p:spPr/>
        <p:txBody>
          <a:bodyPr/>
          <a:lstStyle/>
          <a:p>
            <a:r>
              <a:rPr lang="en-US" b="1" dirty="0"/>
              <a:t>My Recommendations for Graduate</a:t>
            </a:r>
            <a:br>
              <a:rPr lang="en-US" b="1" dirty="0"/>
            </a:br>
            <a:r>
              <a:rPr lang="en-US" b="1" dirty="0"/>
              <a:t>School</a:t>
            </a:r>
          </a:p>
        </p:txBody>
      </p:sp>
      <p:sp>
        <p:nvSpPr>
          <p:cNvPr id="4" name="Content Placeholder 5">
            <a:extLst>
              <a:ext uri="{FF2B5EF4-FFF2-40B4-BE49-F238E27FC236}">
                <a16:creationId xmlns:a16="http://schemas.microsoft.com/office/drawing/2014/main" id="{F3D4EDAB-E85E-8081-DE69-7AC4A9AFAE9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Have an open mind when going through the coursework</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Mentor Selection </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&gt;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Area of Research Focus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Mistakes are NOT failures, they are opportunities for growth</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096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5" end="5"/>
                                            </p:txEl>
                                          </p:spTgt>
                                        </p:tgtEl>
                                        <p:attrNameLst>
                                          <p:attrName>style.visibility</p:attrName>
                                        </p:attrNameLst>
                                      </p:cBhvr>
                                      <p:to>
                                        <p:strVal val="visible"/>
                                      </p:to>
                                    </p:set>
                                    <p:animEffect transition="in" filter="fade">
                                      <p:cBhvr>
                                        <p:cTn id="1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DF9F">
            <a:alpha val="22000"/>
          </a:srgbClr>
        </a:solidFill>
        <a:effectLst/>
      </p:bgPr>
    </p:bg>
    <p:spTree>
      <p:nvGrpSpPr>
        <p:cNvPr id="1" name="">
          <a:extLst>
            <a:ext uri="{FF2B5EF4-FFF2-40B4-BE49-F238E27FC236}">
              <a16:creationId xmlns:a16="http://schemas.microsoft.com/office/drawing/2014/main" id="{A12D80E8-2576-1E3B-6288-360ECFEB3C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FB5F66-E7DA-CCE6-3041-645EB8961173}"/>
              </a:ext>
            </a:extLst>
          </p:cNvPr>
          <p:cNvSpPr>
            <a:spLocks noGrp="1"/>
          </p:cNvSpPr>
          <p:nvPr>
            <p:ph type="title"/>
          </p:nvPr>
        </p:nvSpPr>
        <p:spPr/>
        <p:txBody>
          <a:bodyPr/>
          <a:lstStyle/>
          <a:p>
            <a:r>
              <a:rPr lang="en-US" b="1" u="sng" dirty="0"/>
              <a:t>Contact Info</a:t>
            </a:r>
          </a:p>
        </p:txBody>
      </p:sp>
      <p:pic>
        <p:nvPicPr>
          <p:cNvPr id="5" name="Picture 4">
            <a:extLst>
              <a:ext uri="{FF2B5EF4-FFF2-40B4-BE49-F238E27FC236}">
                <a16:creationId xmlns:a16="http://schemas.microsoft.com/office/drawing/2014/main" id="{C42CFEAA-BA01-50CC-55E2-B02BE641F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9499" y="1688564"/>
            <a:ext cx="4851401" cy="4501022"/>
          </a:xfrm>
          <a:prstGeom prst="rect">
            <a:avLst/>
          </a:prstGeom>
        </p:spPr>
      </p:pic>
      <p:sp>
        <p:nvSpPr>
          <p:cNvPr id="6" name="TextBox 5">
            <a:extLst>
              <a:ext uri="{FF2B5EF4-FFF2-40B4-BE49-F238E27FC236}">
                <a16:creationId xmlns:a16="http://schemas.microsoft.com/office/drawing/2014/main" id="{E1116C68-527A-24DD-68DB-DF74519F3668}"/>
              </a:ext>
            </a:extLst>
          </p:cNvPr>
          <p:cNvSpPr txBox="1"/>
          <p:nvPr/>
        </p:nvSpPr>
        <p:spPr>
          <a:xfrm>
            <a:off x="742380" y="1276548"/>
            <a:ext cx="4961299" cy="3785652"/>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(Drew) Gilbert Pratt III</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Expected Defense: Fall 2027</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prattg@livemail.uthscsa.edu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124D6DE-D829-C720-B60B-8201B561D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790" y="3605150"/>
            <a:ext cx="2791968" cy="1603248"/>
          </a:xfrm>
          <a:prstGeom prst="rect">
            <a:avLst/>
          </a:prstGeom>
        </p:spPr>
      </p:pic>
    </p:spTree>
    <p:extLst>
      <p:ext uri="{BB962C8B-B14F-4D97-AF65-F5344CB8AC3E}">
        <p14:creationId xmlns:p14="http://schemas.microsoft.com/office/powerpoint/2010/main" val="30948098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398498F9-A935-A932-4F30-5F4A0777D33C}"/>
              </a:ext>
            </a:extLst>
          </p:cNvPr>
          <p:cNvPicPr>
            <a:picLocks noChangeAspect="1"/>
          </p:cNvPicPr>
          <p:nvPr/>
        </p:nvPicPr>
        <p:blipFill>
          <a:blip r:embed="rId3"/>
          <a:stretch>
            <a:fillRect/>
          </a:stretch>
        </p:blipFill>
        <p:spPr>
          <a:xfrm>
            <a:off x="0" y="0"/>
            <a:ext cx="4831080" cy="2012950"/>
          </a:xfrm>
          <a:prstGeom prst="rect">
            <a:avLst/>
          </a:prstGeom>
        </p:spPr>
      </p:pic>
      <p:pic>
        <p:nvPicPr>
          <p:cNvPr id="36" name="Picture 35" descr="Moving to San Antonio? Here Are 15 Things to Know | Extra Space Storage">
            <a:extLst>
              <a:ext uri="{FF2B5EF4-FFF2-40B4-BE49-F238E27FC236}">
                <a16:creationId xmlns:a16="http://schemas.microsoft.com/office/drawing/2014/main" id="{CB08EE1B-AEC2-E185-FF2F-8BFD943B881F}"/>
              </a:ext>
            </a:extLst>
          </p:cNvPr>
          <p:cNvPicPr>
            <a:picLocks noChangeAspect="1"/>
          </p:cNvPicPr>
          <p:nvPr/>
        </p:nvPicPr>
        <p:blipFill>
          <a:blip r:embed="rId4"/>
          <a:srcRect r="14264"/>
          <a:stretch>
            <a:fillRect/>
          </a:stretch>
        </p:blipFill>
        <p:spPr>
          <a:xfrm>
            <a:off x="1" y="3073400"/>
            <a:ext cx="4831080" cy="3784600"/>
          </a:xfrm>
          <a:prstGeom prst="rect">
            <a:avLst/>
          </a:prstGeom>
        </p:spPr>
      </p:pic>
      <p:pic>
        <p:nvPicPr>
          <p:cNvPr id="37" name="Picture 36" descr="Home - Policy Administration Office">
            <a:extLst>
              <a:ext uri="{FF2B5EF4-FFF2-40B4-BE49-F238E27FC236}">
                <a16:creationId xmlns:a16="http://schemas.microsoft.com/office/drawing/2014/main" id="{A3F22855-4203-B812-454B-DF9A1A3B091E}"/>
              </a:ext>
            </a:extLst>
          </p:cNvPr>
          <p:cNvPicPr>
            <a:picLocks noChangeAspect="1"/>
          </p:cNvPicPr>
          <p:nvPr/>
        </p:nvPicPr>
        <p:blipFill>
          <a:blip r:embed="rId5"/>
          <a:stretch>
            <a:fillRect/>
          </a:stretch>
        </p:blipFill>
        <p:spPr>
          <a:xfrm>
            <a:off x="0" y="2017715"/>
            <a:ext cx="4831079" cy="1716085"/>
          </a:xfrm>
          <a:prstGeom prst="rect">
            <a:avLst/>
          </a:prstGeom>
        </p:spPr>
      </p:pic>
      <p:sp>
        <p:nvSpPr>
          <p:cNvPr id="38" name="Rectangle 37">
            <a:extLst>
              <a:ext uri="{FF2B5EF4-FFF2-40B4-BE49-F238E27FC236}">
                <a16:creationId xmlns:a16="http://schemas.microsoft.com/office/drawing/2014/main" id="{8AC961F1-31F4-FF42-67B8-612E5BD87A2B}"/>
              </a:ext>
            </a:extLst>
          </p:cNvPr>
          <p:cNvSpPr/>
          <p:nvPr/>
        </p:nvSpPr>
        <p:spPr>
          <a:xfrm>
            <a:off x="4831079" y="0"/>
            <a:ext cx="7357873" cy="6858000"/>
          </a:xfrm>
          <a:prstGeom prst="rect">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4" name="Picture 43">
            <a:extLst>
              <a:ext uri="{FF2B5EF4-FFF2-40B4-BE49-F238E27FC236}">
                <a16:creationId xmlns:a16="http://schemas.microsoft.com/office/drawing/2014/main" id="{F5618A32-DDFC-0384-9521-335BC6AA5A9D}"/>
              </a:ext>
            </a:extLst>
          </p:cNvPr>
          <p:cNvPicPr>
            <a:picLocks noChangeAspect="1"/>
          </p:cNvPicPr>
          <p:nvPr/>
        </p:nvPicPr>
        <p:blipFill>
          <a:blip r:embed="rId6"/>
          <a:stretch>
            <a:fillRect/>
          </a:stretch>
        </p:blipFill>
        <p:spPr>
          <a:xfrm>
            <a:off x="0" y="2012949"/>
            <a:ext cx="1930397" cy="1055686"/>
          </a:xfrm>
          <a:prstGeom prst="rect">
            <a:avLst/>
          </a:prstGeom>
        </p:spPr>
      </p:pic>
      <p:sp>
        <p:nvSpPr>
          <p:cNvPr id="46" name="TextBox 45">
            <a:extLst>
              <a:ext uri="{FF2B5EF4-FFF2-40B4-BE49-F238E27FC236}">
                <a16:creationId xmlns:a16="http://schemas.microsoft.com/office/drawing/2014/main" id="{AA1D12D9-9461-F4B4-FD44-586F7B3A7153}"/>
              </a:ext>
            </a:extLst>
          </p:cNvPr>
          <p:cNvSpPr txBox="1"/>
          <p:nvPr/>
        </p:nvSpPr>
        <p:spPr>
          <a:xfrm>
            <a:off x="5301575" y="3589859"/>
            <a:ext cx="5863392" cy="1576910"/>
          </a:xfrm>
          <a:prstGeom prst="rect">
            <a:avLst/>
          </a:prstGeom>
        </p:spPr>
        <p:txBody>
          <a:bodyPr vert="horz" lIns="91440" tIns="45720" rIns="91440" bIns="45720" rtlCol="0" anchor="b">
            <a:normAutofit/>
          </a:bodyPr>
          <a:lstStyle/>
          <a:p>
            <a:pPr algn="ctr">
              <a:lnSpc>
                <a:spcPct val="90000"/>
              </a:lnSpc>
              <a:spcBef>
                <a:spcPct val="0"/>
              </a:spcBef>
              <a:spcAft>
                <a:spcPts val="600"/>
              </a:spcAft>
            </a:pPr>
            <a:endParaRPr lang="en-US" sz="2400" kern="1200" dirty="0">
              <a:solidFill>
                <a:schemeClr val="tx1"/>
              </a:solidFill>
              <a:latin typeface="+mj-lt"/>
              <a:ea typeface="+mj-ea"/>
              <a:cs typeface="+mj-cs"/>
            </a:endParaRPr>
          </a:p>
        </p:txBody>
      </p:sp>
      <p:sp>
        <p:nvSpPr>
          <p:cNvPr id="50" name="TextBox 49">
            <a:extLst>
              <a:ext uri="{FF2B5EF4-FFF2-40B4-BE49-F238E27FC236}">
                <a16:creationId xmlns:a16="http://schemas.microsoft.com/office/drawing/2014/main" id="{271B2051-CD55-A3AC-F910-79AD1532B398}"/>
              </a:ext>
            </a:extLst>
          </p:cNvPr>
          <p:cNvSpPr txBox="1"/>
          <p:nvPr/>
        </p:nvSpPr>
        <p:spPr>
          <a:xfrm>
            <a:off x="4810366" y="5189425"/>
            <a:ext cx="7357874" cy="723879"/>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2800" b="1" u="sng" kern="1200" dirty="0">
                <a:solidFill>
                  <a:schemeClr val="tx1"/>
                </a:solidFill>
                <a:latin typeface="+mj-lt"/>
                <a:ea typeface="+mj-ea"/>
                <a:cs typeface="+mj-cs"/>
              </a:rPr>
              <a:t>Applications open from Sept 1</a:t>
            </a:r>
            <a:r>
              <a:rPr lang="en-US" sz="2800" b="1" u="sng" kern="1200" baseline="30000" dirty="0">
                <a:solidFill>
                  <a:schemeClr val="tx1"/>
                </a:solidFill>
                <a:latin typeface="+mj-lt"/>
                <a:ea typeface="+mj-ea"/>
                <a:cs typeface="+mj-cs"/>
              </a:rPr>
              <a:t>st</a:t>
            </a:r>
            <a:r>
              <a:rPr lang="en-US" sz="2800" b="1" u="sng" kern="1200" dirty="0">
                <a:solidFill>
                  <a:schemeClr val="tx1"/>
                </a:solidFill>
                <a:latin typeface="+mj-lt"/>
                <a:ea typeface="+mj-ea"/>
                <a:cs typeface="+mj-cs"/>
              </a:rPr>
              <a:t> – Dec 1</a:t>
            </a:r>
            <a:r>
              <a:rPr lang="en-US" sz="2800" b="1" u="sng" kern="1200" baseline="30000" dirty="0">
                <a:solidFill>
                  <a:schemeClr val="tx1"/>
                </a:solidFill>
                <a:latin typeface="+mj-lt"/>
                <a:ea typeface="+mj-ea"/>
                <a:cs typeface="+mj-cs"/>
              </a:rPr>
              <a:t>st</a:t>
            </a:r>
            <a:endParaRPr lang="en-US" sz="2800" b="1" u="sng" kern="1200" dirty="0">
              <a:solidFill>
                <a:schemeClr val="tx1"/>
              </a:solidFill>
              <a:latin typeface="+mj-lt"/>
              <a:ea typeface="+mj-ea"/>
              <a:cs typeface="+mj-cs"/>
            </a:endParaRPr>
          </a:p>
          <a:p>
            <a:pPr algn="ctr">
              <a:lnSpc>
                <a:spcPct val="90000"/>
              </a:lnSpc>
              <a:spcBef>
                <a:spcPct val="0"/>
              </a:spcBef>
              <a:spcAft>
                <a:spcPts val="600"/>
              </a:spcAft>
            </a:pPr>
            <a:r>
              <a:rPr lang="en-US" sz="2800" dirty="0">
                <a:latin typeface="+mj-lt"/>
                <a:ea typeface="+mj-ea"/>
                <a:cs typeface="+mj-cs"/>
              </a:rPr>
              <a:t>https://</a:t>
            </a:r>
            <a:r>
              <a:rPr lang="en-US" sz="2800" dirty="0" err="1">
                <a:latin typeface="+mj-lt"/>
                <a:ea typeface="+mj-ea"/>
                <a:cs typeface="+mj-cs"/>
              </a:rPr>
              <a:t>uthscsa.edu</a:t>
            </a:r>
            <a:r>
              <a:rPr lang="en-US" sz="2800" dirty="0">
                <a:latin typeface="+mj-lt"/>
                <a:ea typeface="+mj-ea"/>
                <a:cs typeface="+mj-cs"/>
              </a:rPr>
              <a:t>/biomedical-sciences/programs/integrated/admissions</a:t>
            </a:r>
            <a:endParaRPr lang="en-US" sz="2800" kern="1200" dirty="0">
              <a:solidFill>
                <a:schemeClr val="tx1"/>
              </a:solidFill>
              <a:latin typeface="+mj-lt"/>
              <a:ea typeface="+mj-ea"/>
              <a:cs typeface="+mj-cs"/>
            </a:endParaRPr>
          </a:p>
        </p:txBody>
      </p:sp>
      <p:sp>
        <p:nvSpPr>
          <p:cNvPr id="2" name="TextBox 1">
            <a:extLst>
              <a:ext uri="{FF2B5EF4-FFF2-40B4-BE49-F238E27FC236}">
                <a16:creationId xmlns:a16="http://schemas.microsoft.com/office/drawing/2014/main" id="{8C13FFC6-9C76-E9B7-DAC8-574B0F783665}"/>
              </a:ext>
            </a:extLst>
          </p:cNvPr>
          <p:cNvSpPr txBox="1"/>
          <p:nvPr/>
        </p:nvSpPr>
        <p:spPr>
          <a:xfrm>
            <a:off x="5734693" y="525362"/>
            <a:ext cx="5550643" cy="3970318"/>
          </a:xfrm>
          <a:prstGeom prst="rect">
            <a:avLst/>
          </a:prstGeom>
          <a:noFill/>
        </p:spPr>
        <p:txBody>
          <a:bodyPr wrap="square" rtlCol="0">
            <a:spAutoFit/>
          </a:bodyPr>
          <a:lstStyle/>
          <a:p>
            <a:pPr algn="ctr"/>
            <a:r>
              <a:rPr lang="en-US" sz="3600" b="1" dirty="0"/>
              <a:t>Thanks Annie, Jessie, Jackie, and Drew!</a:t>
            </a:r>
          </a:p>
          <a:p>
            <a:pPr algn="ctr"/>
            <a:endParaRPr lang="en-US" sz="3600" b="1" dirty="0"/>
          </a:p>
          <a:p>
            <a:pPr algn="ctr"/>
            <a:r>
              <a:rPr lang="en-US" sz="3600" b="1" dirty="0"/>
              <a:t>Q&amp;A: Please put questions in the chat or raise your hand to ask a question</a:t>
            </a:r>
          </a:p>
          <a:p>
            <a:endParaRPr lang="en-US" sz="3600" dirty="0"/>
          </a:p>
        </p:txBody>
      </p:sp>
    </p:spTree>
    <p:extLst>
      <p:ext uri="{BB962C8B-B14F-4D97-AF65-F5344CB8AC3E}">
        <p14:creationId xmlns:p14="http://schemas.microsoft.com/office/powerpoint/2010/main" val="1867488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6A003FA-F1F0-47C7-C59F-DB7D5851D9F6}"/>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9"/>
          <a:stretch/>
        </p:blipFill>
        <p:spPr>
          <a:xfrm>
            <a:off x="23047" y="10"/>
            <a:ext cx="12191980" cy="6857990"/>
          </a:xfrm>
          <a:prstGeom prst="rect">
            <a:avLst/>
          </a:prstGeom>
          <a:ln w="22225" cmpd="thickThin">
            <a:solidFill>
              <a:schemeClr val="accent6">
                <a:lumMod val="50000"/>
              </a:schemeClr>
            </a:solidFill>
            <a:extLst>
              <a:ext uri="{C807C97D-BFC1-408E-A445-0C87EB9F89A2}">
                <ask:lineSketchStyleProps xmlns:ask="http://schemas.microsoft.com/office/drawing/2018/sketchyshapes">
                  <ask:type>
                    <ask:lineSketchNone/>
                  </ask:type>
                </ask:lineSketchStyleProps>
              </a:ext>
            </a:extLst>
          </a:ln>
        </p:spPr>
      </p:pic>
      <p:sp>
        <p:nvSpPr>
          <p:cNvPr id="11" name="Oval 10">
            <a:extLst>
              <a:ext uri="{FF2B5EF4-FFF2-40B4-BE49-F238E27FC236}">
                <a16:creationId xmlns:a16="http://schemas.microsoft.com/office/drawing/2014/main" id="{7F6CC7D5-D281-F39E-EF51-D430C30C1C5D}"/>
              </a:ext>
            </a:extLst>
          </p:cNvPr>
          <p:cNvSpPr/>
          <p:nvPr/>
        </p:nvSpPr>
        <p:spPr>
          <a:xfrm>
            <a:off x="223491" y="1971338"/>
            <a:ext cx="2221535" cy="2209727"/>
          </a:xfrm>
          <a:prstGeom prst="ellipse">
            <a:avLst/>
          </a:prstGeom>
          <a:gradFill flip="none" rotWithShape="1">
            <a:gsLst>
              <a:gs pos="0">
                <a:srgbClr val="A89447">
                  <a:shade val="30000"/>
                  <a:satMod val="115000"/>
                </a:srgbClr>
              </a:gs>
              <a:gs pos="50000">
                <a:srgbClr val="A89447">
                  <a:shade val="67500"/>
                  <a:satMod val="115000"/>
                </a:srgbClr>
              </a:gs>
              <a:gs pos="100000">
                <a:srgbClr val="A89447">
                  <a:shade val="100000"/>
                  <a:satMod val="115000"/>
                </a:srgb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1AAF0A7A-7C04-039C-0245-60DCD43E55FA}"/>
              </a:ext>
            </a:extLst>
          </p:cNvPr>
          <p:cNvSpPr/>
          <p:nvPr/>
        </p:nvSpPr>
        <p:spPr>
          <a:xfrm>
            <a:off x="640326" y="2395517"/>
            <a:ext cx="3776951" cy="3756876"/>
          </a:xfrm>
          <a:prstGeom prst="ellipse">
            <a:avLst/>
          </a:prstGeom>
          <a:gradFill flip="none" rotWithShape="1">
            <a:gsLst>
              <a:gs pos="0">
                <a:srgbClr val="903B27">
                  <a:shade val="30000"/>
                  <a:satMod val="115000"/>
                </a:srgbClr>
              </a:gs>
              <a:gs pos="50000">
                <a:srgbClr val="903B27">
                  <a:shade val="67500"/>
                  <a:satMod val="115000"/>
                </a:srgbClr>
              </a:gs>
              <a:gs pos="100000">
                <a:srgbClr val="903B27">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 panose="020B0604020202020204" pitchFamily="34" charset="0"/>
                <a:cs typeface="Arial" panose="020B0604020202020204" pitchFamily="34" charset="0"/>
              </a:rPr>
              <a:t>Thank You</a:t>
            </a:r>
          </a:p>
        </p:txBody>
      </p:sp>
      <p:sp>
        <p:nvSpPr>
          <p:cNvPr id="8" name="TextBox 7">
            <a:extLst>
              <a:ext uri="{FF2B5EF4-FFF2-40B4-BE49-F238E27FC236}">
                <a16:creationId xmlns:a16="http://schemas.microsoft.com/office/drawing/2014/main" id="{7C0D6A61-D6F0-4083-293A-5929EF738998}"/>
              </a:ext>
            </a:extLst>
          </p:cNvPr>
          <p:cNvSpPr txBox="1"/>
          <p:nvPr/>
        </p:nvSpPr>
        <p:spPr>
          <a:xfrm>
            <a:off x="4296733" y="1803528"/>
            <a:ext cx="7551232" cy="738664"/>
          </a:xfrm>
          <a:prstGeom prst="rect">
            <a:avLst/>
          </a:prstGeom>
          <a:noFill/>
        </p:spPr>
        <p:txBody>
          <a:bodyPr wrap="square" rtlCol="0">
            <a:spAutoFit/>
          </a:bodyPr>
          <a:lstStyle/>
          <a:p>
            <a:r>
              <a:rPr lang="en-US" sz="2800" b="1" u="sng" dirty="0"/>
              <a:t>Please complete our survey</a:t>
            </a:r>
            <a:r>
              <a:rPr lang="en-US" sz="2800" dirty="0"/>
              <a:t> (link in chat)</a:t>
            </a:r>
            <a:endParaRPr lang="en-US" sz="2800" b="1" dirty="0"/>
          </a:p>
          <a:p>
            <a:endParaRPr lang="en-US" sz="1400" b="1" dirty="0"/>
          </a:p>
        </p:txBody>
      </p:sp>
      <p:sp>
        <p:nvSpPr>
          <p:cNvPr id="2" name="TextBox 1">
            <a:extLst>
              <a:ext uri="{FF2B5EF4-FFF2-40B4-BE49-F238E27FC236}">
                <a16:creationId xmlns:a16="http://schemas.microsoft.com/office/drawing/2014/main" id="{5DFD14E6-2EE6-9CFA-0E7A-929AD5B65D83}"/>
              </a:ext>
            </a:extLst>
          </p:cNvPr>
          <p:cNvSpPr txBox="1"/>
          <p:nvPr/>
        </p:nvSpPr>
        <p:spPr>
          <a:xfrm>
            <a:off x="4296733" y="4178848"/>
            <a:ext cx="5143506" cy="1569660"/>
          </a:xfrm>
          <a:prstGeom prst="rect">
            <a:avLst/>
          </a:prstGeom>
          <a:noFill/>
        </p:spPr>
        <p:txBody>
          <a:bodyPr wrap="square" rtlCol="0">
            <a:spAutoFit/>
          </a:bodyPr>
          <a:lstStyle/>
          <a:p>
            <a:pPr algn="ctr"/>
            <a:r>
              <a:rPr lang="en-US" sz="4800" b="1" dirty="0">
                <a:solidFill>
                  <a:srgbClr val="FF0000"/>
                </a:solidFill>
              </a:rPr>
              <a:t>Submit a Session Proposal Today </a:t>
            </a:r>
          </a:p>
        </p:txBody>
      </p:sp>
      <p:sp>
        <p:nvSpPr>
          <p:cNvPr id="3" name="TextBox 2">
            <a:extLst>
              <a:ext uri="{FF2B5EF4-FFF2-40B4-BE49-F238E27FC236}">
                <a16:creationId xmlns:a16="http://schemas.microsoft.com/office/drawing/2014/main" id="{66BF5F3C-C0FA-42AF-000F-4143D937EDCB}"/>
              </a:ext>
            </a:extLst>
          </p:cNvPr>
          <p:cNvSpPr txBox="1"/>
          <p:nvPr/>
        </p:nvSpPr>
        <p:spPr>
          <a:xfrm>
            <a:off x="4691507" y="2800562"/>
            <a:ext cx="4493368" cy="954107"/>
          </a:xfrm>
          <a:prstGeom prst="rect">
            <a:avLst/>
          </a:prstGeom>
          <a:ln w="5715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800" b="1" dirty="0">
                <a:ln w="0"/>
                <a:solidFill>
                  <a:srgbClr val="860000"/>
                </a:solidFill>
                <a:latin typeface="ProximaNova-Regular" panose="02000506030000020004" pitchFamily="50" charset="0"/>
              </a:rPr>
              <a:t>Use code FOCUS26 for 30% off membership!</a:t>
            </a:r>
            <a:endParaRPr lang="en-US" sz="2800" b="1" dirty="0">
              <a:ln w="0"/>
              <a:latin typeface="ProximaNova-Regular" panose="02000506030000020004" pitchFamily="50" charset="0"/>
            </a:endParaRPr>
          </a:p>
        </p:txBody>
      </p:sp>
      <p:pic>
        <p:nvPicPr>
          <p:cNvPr id="10" name="Picture 9">
            <a:extLst>
              <a:ext uri="{FF2B5EF4-FFF2-40B4-BE49-F238E27FC236}">
                <a16:creationId xmlns:a16="http://schemas.microsoft.com/office/drawing/2014/main" id="{F3D49E9F-2C0D-2E65-FD3C-6CB373B308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9105" y="2542192"/>
            <a:ext cx="1368528" cy="1368528"/>
          </a:xfrm>
          <a:prstGeom prst="rect">
            <a:avLst/>
          </a:prstGeom>
        </p:spPr>
      </p:pic>
      <p:pic>
        <p:nvPicPr>
          <p:cNvPr id="5" name="Picture 4">
            <a:extLst>
              <a:ext uri="{FF2B5EF4-FFF2-40B4-BE49-F238E27FC236}">
                <a16:creationId xmlns:a16="http://schemas.microsoft.com/office/drawing/2014/main" id="{18C9FAB0-B12A-6B28-EB25-50219A81C4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9105" y="4273955"/>
            <a:ext cx="1387394" cy="1793856"/>
          </a:xfrm>
          <a:prstGeom prst="rect">
            <a:avLst/>
          </a:prstGeom>
        </p:spPr>
      </p:pic>
    </p:spTree>
    <p:extLst>
      <p:ext uri="{BB962C8B-B14F-4D97-AF65-F5344CB8AC3E}">
        <p14:creationId xmlns:p14="http://schemas.microsoft.com/office/powerpoint/2010/main" val="1693898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6E60A-97CC-E37D-3AD8-7B12CCA5D2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A0BF2-0BCD-B6AE-A338-CA218C438A5A}"/>
              </a:ext>
            </a:extLst>
          </p:cNvPr>
          <p:cNvSpPr>
            <a:spLocks noGrp="1"/>
          </p:cNvSpPr>
          <p:nvPr>
            <p:ph type="title"/>
          </p:nvPr>
        </p:nvSpPr>
        <p:spPr>
          <a:xfrm>
            <a:off x="838200" y="3202155"/>
            <a:ext cx="10515600" cy="1325563"/>
          </a:xfrm>
        </p:spPr>
        <p:txBody>
          <a:bodyPr>
            <a:normAutofit fontScale="90000"/>
          </a:bodyPr>
          <a:lstStyle/>
          <a:p>
            <a:pPr algn="ctr"/>
            <a:r>
              <a:rPr lang="en-US" dirty="0">
                <a:latin typeface="Arial" panose="020B0604020202020204" pitchFamily="34" charset="0"/>
                <a:cs typeface="Arial" panose="020B0604020202020204" pitchFamily="34" charset="0"/>
              </a:rPr>
              <a:t>Bridging Bench and Bedside: The Role of Physiology and Pharmacology in Translational Research</a:t>
            </a:r>
          </a:p>
        </p:txBody>
      </p:sp>
      <p:pic>
        <p:nvPicPr>
          <p:cNvPr id="5" name="Content Placeholder 4">
            <a:extLst>
              <a:ext uri="{FF2B5EF4-FFF2-40B4-BE49-F238E27FC236}">
                <a16:creationId xmlns:a16="http://schemas.microsoft.com/office/drawing/2014/main" id="{404D32E0-C417-921C-64C6-4F531F582AC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42622"/>
          <a:stretch>
            <a:fillRect/>
          </a:stretch>
        </p:blipFill>
        <p:spPr>
          <a:xfrm>
            <a:off x="11098126" y="5378525"/>
            <a:ext cx="734544" cy="894815"/>
          </a:xfrm>
        </p:spPr>
      </p:pic>
      <p:sp>
        <p:nvSpPr>
          <p:cNvPr id="4" name="TextBox 3">
            <a:extLst>
              <a:ext uri="{FF2B5EF4-FFF2-40B4-BE49-F238E27FC236}">
                <a16:creationId xmlns:a16="http://schemas.microsoft.com/office/drawing/2014/main" id="{C811B183-0E1E-19E9-13DB-3C403935CCF9}"/>
              </a:ext>
            </a:extLst>
          </p:cNvPr>
          <p:cNvSpPr txBox="1"/>
          <p:nvPr/>
        </p:nvSpPr>
        <p:spPr>
          <a:xfrm>
            <a:off x="4955398" y="4603898"/>
            <a:ext cx="212109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Annie Smelter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MD/PhD candidate</a:t>
            </a:r>
          </a:p>
        </p:txBody>
      </p:sp>
      <p:pic>
        <p:nvPicPr>
          <p:cNvPr id="7" name="Picture 6">
            <a:extLst>
              <a:ext uri="{FF2B5EF4-FFF2-40B4-BE49-F238E27FC236}">
                <a16:creationId xmlns:a16="http://schemas.microsoft.com/office/drawing/2014/main" id="{933B24AF-2345-E693-A75A-833237FC753F}"/>
              </a:ext>
            </a:extLst>
          </p:cNvPr>
          <p:cNvPicPr>
            <a:picLocks noChangeAspect="1"/>
          </p:cNvPicPr>
          <p:nvPr/>
        </p:nvPicPr>
        <p:blipFill>
          <a:blip r:embed="rId3"/>
          <a:srcRect t="18041" b="14580"/>
          <a:stretch>
            <a:fillRect/>
          </a:stretch>
        </p:blipFill>
        <p:spPr>
          <a:xfrm>
            <a:off x="3016823" y="96345"/>
            <a:ext cx="6158354" cy="2766258"/>
          </a:xfrm>
          <a:prstGeom prst="rect">
            <a:avLst/>
          </a:prstGeom>
        </p:spPr>
      </p:pic>
    </p:spTree>
    <p:extLst>
      <p:ext uri="{BB962C8B-B14F-4D97-AF65-F5344CB8AC3E}">
        <p14:creationId xmlns:p14="http://schemas.microsoft.com/office/powerpoint/2010/main" val="1067516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85328-4A2F-8522-9096-88B179125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33CB1-2473-13A1-9857-F43569CC5ABF}"/>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Who am I?</a:t>
            </a:r>
          </a:p>
        </p:txBody>
      </p:sp>
      <p:sp>
        <p:nvSpPr>
          <p:cNvPr id="6" name="Content Placeholder 5">
            <a:extLst>
              <a:ext uri="{FF2B5EF4-FFF2-40B4-BE49-F238E27FC236}">
                <a16:creationId xmlns:a16="http://schemas.microsoft.com/office/drawing/2014/main" id="{D8D9B433-ECAB-344C-9687-9AAD8A8352CC}"/>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Matriculated into South Texas Medical Scientist Training Program in 2022 at UTHSA – 2/4/2 structure</a:t>
            </a:r>
          </a:p>
          <a:p>
            <a:r>
              <a:rPr lang="en-US" dirty="0">
                <a:latin typeface="Arial" panose="020B0604020202020204" pitchFamily="34" charset="0"/>
                <a:cs typeface="Arial" panose="020B0604020202020204" pitchFamily="34" charset="0"/>
              </a:rPr>
              <a:t>Joined the lab of Dr. Luke Norton in the Diabetes Division in 2024</a:t>
            </a:r>
          </a:p>
          <a:p>
            <a:pPr lvl="1"/>
            <a:r>
              <a:rPr lang="en-US" dirty="0">
                <a:latin typeface="Arial" panose="020B0604020202020204" pitchFamily="34" charset="0"/>
                <a:cs typeface="Arial" panose="020B0604020202020204" pitchFamily="34" charset="0"/>
              </a:rPr>
              <a:t>Liver physiology in health and disease; identifying therapeutic targets for obesity, Type 2 Diabetes, and metabolic liver disease</a:t>
            </a:r>
          </a:p>
          <a:p>
            <a:r>
              <a:rPr lang="en-US" dirty="0">
                <a:latin typeface="Arial" panose="020B0604020202020204" pitchFamily="34" charset="0"/>
                <a:cs typeface="Arial" panose="020B0604020202020204" pitchFamily="34" charset="0"/>
              </a:rPr>
              <a:t>Chose Physiology &amp; Pharmacology as my PhD discipline as a way to study disease mechanisms to ultimately improve patient care</a:t>
            </a:r>
          </a:p>
          <a:p>
            <a:endParaRPr lang="en-US" dirty="0">
              <a:latin typeface="Arial" panose="020B0604020202020204" pitchFamily="34" charset="0"/>
              <a:cs typeface="Arial" panose="020B0604020202020204" pitchFamily="34" charset="0"/>
            </a:endParaRPr>
          </a:p>
        </p:txBody>
      </p:sp>
      <p:pic>
        <p:nvPicPr>
          <p:cNvPr id="7" name="Content Placeholder 4">
            <a:extLst>
              <a:ext uri="{FF2B5EF4-FFF2-40B4-BE49-F238E27FC236}">
                <a16:creationId xmlns:a16="http://schemas.microsoft.com/office/drawing/2014/main" id="{BC49EFE3-0628-5FD5-EB55-A57B065AF925}"/>
              </a:ext>
            </a:extLst>
          </p:cNvPr>
          <p:cNvPicPr>
            <a:picLocks noChangeAspect="1"/>
          </p:cNvPicPr>
          <p:nvPr/>
        </p:nvPicPr>
        <p:blipFill>
          <a:blip r:embed="rId2">
            <a:extLst>
              <a:ext uri="{28A0092B-C50C-407E-A947-70E740481C1C}">
                <a14:useLocalDpi xmlns:a14="http://schemas.microsoft.com/office/drawing/2010/main" val="0"/>
              </a:ext>
            </a:extLst>
          </a:blip>
          <a:srcRect t="42622"/>
          <a:stretch>
            <a:fillRect/>
          </a:stretch>
        </p:blipFill>
        <p:spPr>
          <a:xfrm>
            <a:off x="11098126" y="5378525"/>
            <a:ext cx="734544" cy="894815"/>
          </a:xfrm>
          <a:prstGeom prst="rect">
            <a:avLst/>
          </a:prstGeom>
        </p:spPr>
      </p:pic>
    </p:spTree>
    <p:extLst>
      <p:ext uri="{BB962C8B-B14F-4D97-AF65-F5344CB8AC3E}">
        <p14:creationId xmlns:p14="http://schemas.microsoft.com/office/powerpoint/2010/main" val="660096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AED83-95B7-E328-6996-E673620B28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99BA6-C0F4-EA9E-4BEB-4DE005B7D443}"/>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Why Physiology and Pharmacology?</a:t>
            </a:r>
          </a:p>
        </p:txBody>
      </p:sp>
      <p:sp>
        <p:nvSpPr>
          <p:cNvPr id="6" name="Content Placeholder 5">
            <a:extLst>
              <a:ext uri="{FF2B5EF4-FFF2-40B4-BE49-F238E27FC236}">
                <a16:creationId xmlns:a16="http://schemas.microsoft.com/office/drawing/2014/main" id="{9E04BC6D-7375-48FF-5663-9E74C392CC4C}"/>
              </a:ext>
            </a:extLst>
          </p:cNvPr>
          <p:cNvSpPr>
            <a:spLocks noGrp="1"/>
          </p:cNvSpPr>
          <p:nvPr>
            <p:ph idx="1"/>
          </p:nvPr>
        </p:nvSpPr>
        <p:spPr>
          <a:xfrm>
            <a:off x="838200" y="1899777"/>
            <a:ext cx="10515600" cy="4277185"/>
          </a:xfrm>
        </p:spPr>
        <p:txBody>
          <a:bodyPr/>
          <a:lstStyle/>
          <a:p>
            <a:r>
              <a:rPr lang="en-US" dirty="0">
                <a:latin typeface="Arial" panose="020B0604020202020204" pitchFamily="34" charset="0"/>
                <a:cs typeface="Arial" panose="020B0604020202020204" pitchFamily="34" charset="0"/>
              </a:rPr>
              <a:t>Physiology: the study of how living organisms function – from organ to molecular level</a:t>
            </a:r>
          </a:p>
          <a:p>
            <a:pPr lvl="1"/>
            <a:r>
              <a:rPr lang="en-US" dirty="0">
                <a:latin typeface="Arial" panose="020B0604020202020204" pitchFamily="34" charset="0"/>
                <a:cs typeface="Arial" panose="020B0604020202020204" pitchFamily="34" charset="0"/>
              </a:rPr>
              <a:t>Both in health and disease</a:t>
            </a:r>
          </a:p>
          <a:p>
            <a:r>
              <a:rPr lang="en-US" dirty="0">
                <a:latin typeface="Arial" panose="020B0604020202020204" pitchFamily="34" charset="0"/>
                <a:cs typeface="Arial" panose="020B0604020202020204" pitchFamily="34" charset="0"/>
              </a:rPr>
              <a:t>Pharmacology: the research, discovery, and characterization of chemicals that interact with living systems</a:t>
            </a:r>
          </a:p>
          <a:p>
            <a:pPr lvl="1"/>
            <a:r>
              <a:rPr lang="en-US" dirty="0">
                <a:latin typeface="Arial" panose="020B0604020202020204" pitchFamily="34" charset="0"/>
                <a:cs typeface="Arial" panose="020B0604020202020204" pitchFamily="34" charset="0"/>
              </a:rPr>
              <a:t>Pharmacokinetics: what the body does to a drug/compound (absorption, distribution, metabolism, excretion)</a:t>
            </a:r>
          </a:p>
          <a:p>
            <a:pPr lvl="1"/>
            <a:r>
              <a:rPr lang="en-US" dirty="0">
                <a:latin typeface="Arial" panose="020B0604020202020204" pitchFamily="34" charset="0"/>
                <a:cs typeface="Arial" panose="020B0604020202020204" pitchFamily="34" charset="0"/>
              </a:rPr>
              <a:t>Pharmacodynamics: what the drug/compound does to the body (mechanism of action)</a:t>
            </a:r>
          </a:p>
          <a:p>
            <a:r>
              <a:rPr lang="en-US" dirty="0">
                <a:latin typeface="Arial" panose="020B0604020202020204" pitchFamily="34" charset="0"/>
                <a:cs typeface="Arial" panose="020B0604020202020204" pitchFamily="34" charset="0"/>
              </a:rPr>
              <a:t>Broad application! Any disease can be studied this way!</a:t>
            </a:r>
          </a:p>
        </p:txBody>
      </p:sp>
      <p:pic>
        <p:nvPicPr>
          <p:cNvPr id="7" name="Content Placeholder 4">
            <a:extLst>
              <a:ext uri="{FF2B5EF4-FFF2-40B4-BE49-F238E27FC236}">
                <a16:creationId xmlns:a16="http://schemas.microsoft.com/office/drawing/2014/main" id="{C1128071-F3CA-4DBF-352F-2CB4D385131C}"/>
              </a:ext>
            </a:extLst>
          </p:cNvPr>
          <p:cNvPicPr>
            <a:picLocks noChangeAspect="1"/>
          </p:cNvPicPr>
          <p:nvPr/>
        </p:nvPicPr>
        <p:blipFill>
          <a:blip r:embed="rId2">
            <a:extLst>
              <a:ext uri="{28A0092B-C50C-407E-A947-70E740481C1C}">
                <a14:useLocalDpi xmlns:a14="http://schemas.microsoft.com/office/drawing/2010/main" val="0"/>
              </a:ext>
            </a:extLst>
          </a:blip>
          <a:srcRect t="42622"/>
          <a:stretch>
            <a:fillRect/>
          </a:stretch>
        </p:blipFill>
        <p:spPr>
          <a:xfrm>
            <a:off x="11098126" y="5378525"/>
            <a:ext cx="734544" cy="894815"/>
          </a:xfrm>
          <a:prstGeom prst="rect">
            <a:avLst/>
          </a:prstGeom>
        </p:spPr>
      </p:pic>
    </p:spTree>
    <p:extLst>
      <p:ext uri="{BB962C8B-B14F-4D97-AF65-F5344CB8AC3E}">
        <p14:creationId xmlns:p14="http://schemas.microsoft.com/office/powerpoint/2010/main" val="35612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E577D-361C-8711-FFC5-03A54EA21A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C546D4-D1E7-2565-F357-7D2974038803}"/>
              </a:ext>
            </a:extLst>
          </p:cNvPr>
          <p:cNvSpPr>
            <a:spLocks noGrp="1"/>
          </p:cNvSpPr>
          <p:nvPr>
            <p:ph type="title"/>
          </p:nvPr>
        </p:nvSpPr>
        <p:spPr>
          <a:xfrm>
            <a:off x="838200" y="365125"/>
            <a:ext cx="9812628" cy="1325563"/>
          </a:xfrm>
        </p:spPr>
        <p:txBody>
          <a:bodyPr>
            <a:normAutofit/>
          </a:bodyPr>
          <a:lstStyle/>
          <a:p>
            <a:r>
              <a:rPr lang="en-US" sz="4000" dirty="0">
                <a:latin typeface="Arial" panose="020B0604020202020204" pitchFamily="34" charset="0"/>
                <a:cs typeface="Arial" panose="020B0604020202020204" pitchFamily="34" charset="0"/>
              </a:rPr>
              <a:t>Coursework in Physiology &amp; Pharmacology</a:t>
            </a:r>
          </a:p>
        </p:txBody>
      </p:sp>
      <p:sp>
        <p:nvSpPr>
          <p:cNvPr id="6" name="Content Placeholder 5">
            <a:extLst>
              <a:ext uri="{FF2B5EF4-FFF2-40B4-BE49-F238E27FC236}">
                <a16:creationId xmlns:a16="http://schemas.microsoft.com/office/drawing/2014/main" id="{FED4897A-49B7-7DF5-E94A-EBA1CD60C762}"/>
              </a:ext>
            </a:extLst>
          </p:cNvPr>
          <p:cNvSpPr>
            <a:spLocks noGrp="1"/>
          </p:cNvSpPr>
          <p:nvPr>
            <p:ph idx="1"/>
          </p:nvPr>
        </p:nvSpPr>
        <p:spPr>
          <a:xfrm>
            <a:off x="838200" y="1899777"/>
            <a:ext cx="10515600" cy="4277185"/>
          </a:xfrm>
        </p:spPr>
        <p:txBody>
          <a:bodyPr/>
          <a:lstStyle/>
          <a:p>
            <a:r>
              <a:rPr lang="en-US" dirty="0">
                <a:latin typeface="Arial" panose="020B0604020202020204" pitchFamily="34" charset="0"/>
                <a:cs typeface="Arial" panose="020B0604020202020204" pitchFamily="34" charset="0"/>
              </a:rPr>
              <a:t>Principles of Physiology &amp; Pharmacology</a:t>
            </a:r>
          </a:p>
          <a:p>
            <a:r>
              <a:rPr lang="en-US" dirty="0">
                <a:latin typeface="Arial" panose="020B0604020202020204" pitchFamily="34" charset="0"/>
                <a:cs typeface="Arial" panose="020B0604020202020204" pitchFamily="34" charset="0"/>
              </a:rPr>
              <a:t>Fundamentals of Physiology</a:t>
            </a:r>
          </a:p>
          <a:p>
            <a:r>
              <a:rPr lang="en-US" dirty="0">
                <a:latin typeface="Arial" panose="020B0604020202020204" pitchFamily="34" charset="0"/>
                <a:cs typeface="Arial" panose="020B0604020202020204" pitchFamily="34" charset="0"/>
              </a:rPr>
              <a:t>Drug Discovery and Development</a:t>
            </a:r>
          </a:p>
          <a:p>
            <a:endParaRPr lang="en-US" dirty="0">
              <a:latin typeface="Arial" panose="020B0604020202020204" pitchFamily="34" charset="0"/>
              <a:cs typeface="Arial" panose="020B0604020202020204" pitchFamily="34" charset="0"/>
            </a:endParaRPr>
          </a:p>
        </p:txBody>
      </p:sp>
      <p:pic>
        <p:nvPicPr>
          <p:cNvPr id="4" name="Content Placeholder 4">
            <a:extLst>
              <a:ext uri="{FF2B5EF4-FFF2-40B4-BE49-F238E27FC236}">
                <a16:creationId xmlns:a16="http://schemas.microsoft.com/office/drawing/2014/main" id="{A7276603-D9D9-1D6B-8458-97F2509504AC}"/>
              </a:ext>
            </a:extLst>
          </p:cNvPr>
          <p:cNvPicPr>
            <a:picLocks noChangeAspect="1"/>
          </p:cNvPicPr>
          <p:nvPr/>
        </p:nvPicPr>
        <p:blipFill>
          <a:blip r:embed="rId2">
            <a:extLst>
              <a:ext uri="{28A0092B-C50C-407E-A947-70E740481C1C}">
                <a14:useLocalDpi xmlns:a14="http://schemas.microsoft.com/office/drawing/2010/main" val="0"/>
              </a:ext>
            </a:extLst>
          </a:blip>
          <a:srcRect t="42622"/>
          <a:stretch>
            <a:fillRect/>
          </a:stretch>
        </p:blipFill>
        <p:spPr>
          <a:xfrm>
            <a:off x="11098126" y="5378525"/>
            <a:ext cx="734544" cy="894815"/>
          </a:xfrm>
          <a:prstGeom prst="rect">
            <a:avLst/>
          </a:prstGeom>
        </p:spPr>
      </p:pic>
    </p:spTree>
    <p:extLst>
      <p:ext uri="{BB962C8B-B14F-4D97-AF65-F5344CB8AC3E}">
        <p14:creationId xmlns:p14="http://schemas.microsoft.com/office/powerpoint/2010/main" val="180732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4FAF7-1B3D-74F6-018B-EE05AC294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3CFF24-B8CD-6AD6-E961-CD9D26F295B3}"/>
              </a:ext>
            </a:extLst>
          </p:cNvPr>
          <p:cNvSpPr>
            <a:spLocks noGrp="1"/>
          </p:cNvSpPr>
          <p:nvPr>
            <p:ph type="title"/>
          </p:nvPr>
        </p:nvSpPr>
        <p:spPr>
          <a:xfrm>
            <a:off x="838200" y="365125"/>
            <a:ext cx="9812628" cy="1325563"/>
          </a:xfrm>
        </p:spPr>
        <p:txBody>
          <a:bodyPr>
            <a:normAutofit/>
          </a:bodyPr>
          <a:lstStyle/>
          <a:p>
            <a:r>
              <a:rPr lang="en-US" sz="4000" dirty="0">
                <a:latin typeface="Arial" panose="020B0604020202020204" pitchFamily="34" charset="0"/>
                <a:cs typeface="Arial" panose="020B0604020202020204" pitchFamily="34" charset="0"/>
              </a:rPr>
              <a:t>How does P&amp;P fit physician-scientists?</a:t>
            </a:r>
            <a:br>
              <a:rPr lang="en-US" sz="40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(or scientists motivated by translational research)</a:t>
            </a:r>
            <a:endParaRPr lang="en-US" sz="4000"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671E8A19-9DFF-1A3E-8193-103510A31265}"/>
              </a:ext>
            </a:extLst>
          </p:cNvPr>
          <p:cNvSpPr>
            <a:spLocks noGrp="1"/>
          </p:cNvSpPr>
          <p:nvPr>
            <p:ph idx="1"/>
          </p:nvPr>
        </p:nvSpPr>
        <p:spPr>
          <a:xfrm>
            <a:off x="838200" y="1899777"/>
            <a:ext cx="10515600" cy="4277185"/>
          </a:xfrm>
        </p:spPr>
        <p:txBody>
          <a:bodyPr/>
          <a:lstStyle/>
          <a:p>
            <a:r>
              <a:rPr lang="en-US" dirty="0">
                <a:latin typeface="Arial" panose="020B0604020202020204" pitchFamily="34" charset="0"/>
                <a:cs typeface="Arial" panose="020B0604020202020204" pitchFamily="34" charset="0"/>
              </a:rPr>
              <a:t>Mechanism-focused</a:t>
            </a:r>
          </a:p>
          <a:p>
            <a:pPr lvl="1"/>
            <a:r>
              <a:rPr lang="en-US" dirty="0">
                <a:latin typeface="Arial" panose="020B0604020202020204" pitchFamily="34" charset="0"/>
                <a:cs typeface="Arial" panose="020B0604020202020204" pitchFamily="34" charset="0"/>
              </a:rPr>
              <a:t>Learn to understand the system and disease of interest at a mechanistic level to better inform therapeutic targets</a:t>
            </a:r>
          </a:p>
          <a:p>
            <a:r>
              <a:rPr lang="en-US" dirty="0">
                <a:latin typeface="Arial" panose="020B0604020202020204" pitchFamily="34" charset="0"/>
                <a:cs typeface="Arial" panose="020B0604020202020204" pitchFamily="34" charset="0"/>
              </a:rPr>
              <a:t>Broad applicability</a:t>
            </a:r>
          </a:p>
          <a:p>
            <a:pPr lvl="1"/>
            <a:r>
              <a:rPr lang="en-US" dirty="0">
                <a:latin typeface="Arial" panose="020B0604020202020204" pitchFamily="34" charset="0"/>
                <a:cs typeface="Arial" panose="020B0604020202020204" pitchFamily="34" charset="0"/>
              </a:rPr>
              <a:t>Cancer, cardiovascular disease, metabolism, neuroscience, immunology, rare diseases</a:t>
            </a:r>
          </a:p>
          <a:p>
            <a:pPr lvl="1"/>
            <a:r>
              <a:rPr lang="en-US" dirty="0">
                <a:latin typeface="Arial" panose="020B0604020202020204" pitchFamily="34" charset="0"/>
                <a:cs typeface="Arial" panose="020B0604020202020204" pitchFamily="34" charset="0"/>
              </a:rPr>
              <a:t>Beyond a discipline that only focuses on one particular system or disease</a:t>
            </a:r>
          </a:p>
          <a:p>
            <a:r>
              <a:rPr lang="en-US" dirty="0">
                <a:latin typeface="Arial" panose="020B0604020202020204" pitchFamily="34" charset="0"/>
                <a:cs typeface="Arial" panose="020B0604020202020204" pitchFamily="34" charset="0"/>
              </a:rPr>
              <a:t>Clinical relevance</a:t>
            </a:r>
          </a:p>
          <a:p>
            <a:pPr lvl="1"/>
            <a:r>
              <a:rPr lang="en-US" dirty="0">
                <a:latin typeface="Arial" panose="020B0604020202020204" pitchFamily="34" charset="0"/>
                <a:cs typeface="Arial" panose="020B0604020202020204" pitchFamily="34" charset="0"/>
              </a:rPr>
              <a:t>Focus is always on human health and disease, and future therapies</a:t>
            </a:r>
          </a:p>
          <a:p>
            <a:endParaRPr lang="en-US" dirty="0">
              <a:latin typeface="Arial" panose="020B0604020202020204" pitchFamily="34" charset="0"/>
              <a:cs typeface="Arial" panose="020B0604020202020204" pitchFamily="34" charset="0"/>
            </a:endParaRPr>
          </a:p>
        </p:txBody>
      </p:sp>
      <p:pic>
        <p:nvPicPr>
          <p:cNvPr id="4" name="Content Placeholder 4">
            <a:extLst>
              <a:ext uri="{FF2B5EF4-FFF2-40B4-BE49-F238E27FC236}">
                <a16:creationId xmlns:a16="http://schemas.microsoft.com/office/drawing/2014/main" id="{A5C30410-B18E-29D1-D5A4-123D83D0A3B0}"/>
              </a:ext>
            </a:extLst>
          </p:cNvPr>
          <p:cNvPicPr>
            <a:picLocks noChangeAspect="1"/>
          </p:cNvPicPr>
          <p:nvPr/>
        </p:nvPicPr>
        <p:blipFill>
          <a:blip r:embed="rId2">
            <a:extLst>
              <a:ext uri="{28A0092B-C50C-407E-A947-70E740481C1C}">
                <a14:useLocalDpi xmlns:a14="http://schemas.microsoft.com/office/drawing/2010/main" val="0"/>
              </a:ext>
            </a:extLst>
          </a:blip>
          <a:srcRect t="42622"/>
          <a:stretch>
            <a:fillRect/>
          </a:stretch>
        </p:blipFill>
        <p:spPr>
          <a:xfrm>
            <a:off x="11098126" y="5378525"/>
            <a:ext cx="734544" cy="894815"/>
          </a:xfrm>
          <a:prstGeom prst="rect">
            <a:avLst/>
          </a:prstGeom>
        </p:spPr>
      </p:pic>
    </p:spTree>
    <p:extLst>
      <p:ext uri="{BB962C8B-B14F-4D97-AF65-F5344CB8AC3E}">
        <p14:creationId xmlns:p14="http://schemas.microsoft.com/office/powerpoint/2010/main" val="35937662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52479ce-d44c-464e-8031-e76223b15666" xsi:nil="true"/>
    <lcf76f155ced4ddcb4097134ff3c332f xmlns="1082eb97-e030-41ff-b9d9-dfae4a7671c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97C3F04D7D649BD0CF6AB8F9891A5" ma:contentTypeVersion="19" ma:contentTypeDescription="Create a new document." ma:contentTypeScope="" ma:versionID="af61e9997f46fecda72ea3e223a833e4">
  <xsd:schema xmlns:xsd="http://www.w3.org/2001/XMLSchema" xmlns:xs="http://www.w3.org/2001/XMLSchema" xmlns:p="http://schemas.microsoft.com/office/2006/metadata/properties" xmlns:ns2="1082eb97-e030-41ff-b9d9-dfae4a7671ca" xmlns:ns3="852479ce-d44c-464e-8031-e76223b15666" targetNamespace="http://schemas.microsoft.com/office/2006/metadata/properties" ma:root="true" ma:fieldsID="345222b851eaa889ac8f7067186861fa" ns2:_="" ns3:_="">
    <xsd:import namespace="1082eb97-e030-41ff-b9d9-dfae4a7671ca"/>
    <xsd:import namespace="852479ce-d44c-464e-8031-e76223b1566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82eb97-e030-41ff-b9d9-dfae4a7671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799e5a0-7d83-4ec1-abd9-0c0eae19b81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2479ce-d44c-464e-8031-e76223b15666"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98777b3-70a4-4ef8-be4b-84877c14f5a4}" ma:internalName="TaxCatchAll" ma:showField="CatchAllData" ma:web="852479ce-d44c-464e-8031-e76223b156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368D74-2104-4729-9411-32E1567EF623}">
  <ds:schemaRefs>
    <ds:schemaRef ds:uri="http://schemas.microsoft.com/office/2006/metadata/properties"/>
    <ds:schemaRef ds:uri="http://purl.org/dc/dcmitype/"/>
    <ds:schemaRef ds:uri="http://purl.org/dc/elements/1.1/"/>
    <ds:schemaRef ds:uri="http://schemas.microsoft.com/office/2006/documentManagement/types"/>
    <ds:schemaRef ds:uri="http://schemas.microsoft.com/office/infopath/2007/PartnerControls"/>
    <ds:schemaRef ds:uri="1082eb97-e030-41ff-b9d9-dfae4a7671ca"/>
    <ds:schemaRef ds:uri="http://www.w3.org/XML/1998/namespace"/>
    <ds:schemaRef ds:uri="http://purl.org/dc/terms/"/>
    <ds:schemaRef ds:uri="http://schemas.openxmlformats.org/package/2006/metadata/core-properties"/>
    <ds:schemaRef ds:uri="852479ce-d44c-464e-8031-e76223b15666"/>
  </ds:schemaRefs>
</ds:datastoreItem>
</file>

<file path=customXml/itemProps2.xml><?xml version="1.0" encoding="utf-8"?>
<ds:datastoreItem xmlns:ds="http://schemas.openxmlformats.org/officeDocument/2006/customXml" ds:itemID="{22CE84C8-2B51-46DD-9DD9-489D64CDC6A2}">
  <ds:schemaRefs>
    <ds:schemaRef ds:uri="http://schemas.microsoft.com/sharepoint/v3/contenttype/forms"/>
  </ds:schemaRefs>
</ds:datastoreItem>
</file>

<file path=customXml/itemProps3.xml><?xml version="1.0" encoding="utf-8"?>
<ds:datastoreItem xmlns:ds="http://schemas.openxmlformats.org/officeDocument/2006/customXml" ds:itemID="{8F5ECC7D-438E-4C77-8FB4-46B7D4D242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82eb97-e030-41ff-b9d9-dfae4a7671ca"/>
    <ds:schemaRef ds:uri="852479ce-d44c-464e-8031-e76223b156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3ff14a6-eb6b-4250-b745-21bea66253dc}" enabled="0" method="" siteId="{83ff14a6-eb6b-4250-b745-21bea66253dc}" removed="1"/>
</clbl:labelList>
</file>

<file path=docProps/app.xml><?xml version="1.0" encoding="utf-8"?>
<Properties xmlns="http://schemas.openxmlformats.org/officeDocument/2006/extended-properties" xmlns:vt="http://schemas.openxmlformats.org/officeDocument/2006/docPropsVTypes">
  <TotalTime>28102</TotalTime>
  <Words>2589</Words>
  <Application>Microsoft Office PowerPoint</Application>
  <PresentationFormat>Widescreen</PresentationFormat>
  <Paragraphs>341</Paragraphs>
  <Slides>43</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43</vt:i4>
      </vt:variant>
    </vt:vector>
  </HeadingPairs>
  <TitlesOfParts>
    <vt:vector size="53" baseType="lpstr">
      <vt:lpstr>Aptos</vt:lpstr>
      <vt:lpstr>Arial</vt:lpstr>
      <vt:lpstr>Calibri</vt:lpstr>
      <vt:lpstr>Calibri Light</vt:lpstr>
      <vt:lpstr>Cambria Math</vt:lpstr>
      <vt:lpstr>Gill Sans MT</vt:lpstr>
      <vt:lpstr>ProximaNova-Regular</vt:lpstr>
      <vt:lpstr>Wingdings</vt:lpstr>
      <vt:lpstr>Office Theme</vt:lpstr>
      <vt:lpstr>1_Office Theme</vt:lpstr>
      <vt:lpstr>PowerPoint Presentation</vt:lpstr>
      <vt:lpstr>PowerPoint Presentation</vt:lpstr>
      <vt:lpstr>PowerPoint Presentation</vt:lpstr>
      <vt:lpstr>PowerPoint Presentation</vt:lpstr>
      <vt:lpstr>Bridging Bench and Bedside: The Role of Physiology and Pharmacology in Translational Research</vt:lpstr>
      <vt:lpstr>Who am I?</vt:lpstr>
      <vt:lpstr>Why Physiology and Pharmacology?</vt:lpstr>
      <vt:lpstr>Coursework in Physiology &amp; Pharmacology</vt:lpstr>
      <vt:lpstr>How does P&amp;P fit physician-scientists? (or scientists motivated by translational research)</vt:lpstr>
      <vt:lpstr>My research as an example</vt:lpstr>
      <vt:lpstr>My research as an example</vt:lpstr>
      <vt:lpstr>My research as an example</vt:lpstr>
      <vt:lpstr>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 Wish I Knew About a PhD in Physiology and Pharmacology: The Challenges and Opportunities Ahead</vt:lpstr>
      <vt:lpstr>My Journey to a Ph.D.</vt:lpstr>
      <vt:lpstr>PowerPoint Presentation</vt:lpstr>
      <vt:lpstr>Challenges Within a Ph.D. Program</vt:lpstr>
      <vt:lpstr>Opportunities Within our P&amp;P Program</vt:lpstr>
      <vt:lpstr>A Ph.D. in Physiology &amp; Pharmacology: Expectations vs. Reality</vt:lpstr>
      <vt:lpstr>Advice for Future Ph.D. Candidates  in Physiology &amp; Pharmacology</vt:lpstr>
      <vt:lpstr>Contact Information</vt:lpstr>
      <vt:lpstr>From Combat Casualty Care to Integrated Biomedical Sciences: A Nontraditional PhD Path in Physiology &amp; Pharmacology</vt:lpstr>
      <vt:lpstr>My Background</vt:lpstr>
      <vt:lpstr>My Research Focus</vt:lpstr>
      <vt:lpstr>Why the Physiology &amp; Pharmacology  Discipline?</vt:lpstr>
      <vt:lpstr>Why I Selected the Physiology &amp;  Pharmacology Discipline</vt:lpstr>
      <vt:lpstr>My Recommendations for Graduate School</vt:lpstr>
      <vt:lpstr>Contact Info</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Huston</dc:creator>
  <cp:lastModifiedBy>Risinger, April L</cp:lastModifiedBy>
  <cp:revision>126</cp:revision>
  <cp:lastPrinted>2020-07-25T21:16:03Z</cp:lastPrinted>
  <dcterms:created xsi:type="dcterms:W3CDTF">2020-07-22T22:14:23Z</dcterms:created>
  <dcterms:modified xsi:type="dcterms:W3CDTF">2026-07-14T13:16:15Z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0x01010003F97C3F04D7D649BD0CF6AB8F9891A5</vt:lpwstr>
  </property>
  <property fmtid="{D5CDD505-2E9C-101B-9397-08002B2CF9AE}" pid="3" name="Order">
    <vt:r8>15615800</vt:r8>
  </property>
  <property fmtid="{D5CDD505-2E9C-101B-9397-08002B2CF9AE}" pid="4" name="MediaServiceImageTags">
    <vt:lpwstr/>
  </property>
</Properties>
</file>